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4"/>
  </p:sldMasterIdLst>
  <p:notesMasterIdLst>
    <p:notesMasterId r:id="rId16"/>
  </p:notesMasterIdLst>
  <p:handoutMasterIdLst>
    <p:handoutMasterId r:id="rId17"/>
  </p:handoutMasterIdLst>
  <p:sldIdLst>
    <p:sldId id="256" r:id="rId5"/>
    <p:sldId id="271" r:id="rId6"/>
    <p:sldId id="260" r:id="rId7"/>
    <p:sldId id="272" r:id="rId8"/>
    <p:sldId id="257" r:id="rId9"/>
    <p:sldId id="274" r:id="rId10"/>
    <p:sldId id="263" r:id="rId11"/>
    <p:sldId id="264" r:id="rId12"/>
    <p:sldId id="275" r:id="rId13"/>
    <p:sldId id="270" r:id="rId14"/>
    <p:sldId id="262" r:id="rId15"/>
  </p:sldIdLst>
  <p:sldSz cx="9144000" cy="6858000" type="screen4x3"/>
  <p:notesSz cx="9051925" cy="7077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30F3B4B-FD90-4129-ACDB-7FB217BAAD03}">
          <p14:sldIdLst>
            <p14:sldId id="256"/>
            <p14:sldId id="271"/>
            <p14:sldId id="260"/>
          </p14:sldIdLst>
        </p14:section>
        <p14:section name="Untitled Section" id="{DBAA7117-9397-4E5C-8E63-61A76F1FBB4F}">
          <p14:sldIdLst>
            <p14:sldId id="272"/>
            <p14:sldId id="257"/>
            <p14:sldId id="274"/>
            <p14:sldId id="263"/>
            <p14:sldId id="264"/>
            <p14:sldId id="275"/>
          </p14:sldIdLst>
        </p14:section>
        <p14:section name="Untitled Section" id="{42EAC084-D3AB-4FC7-ABD1-BA47487F1AE8}">
          <p14:sldIdLst>
            <p14:sldId id="270"/>
            <p14:sldId id="262"/>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229">
          <p15:clr>
            <a:srgbClr val="A4A3A4"/>
          </p15:clr>
        </p15:guide>
        <p15:guide id="2" pos="285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onroe, Jane" initials="MJ"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387" autoAdjust="0"/>
  </p:normalViewPr>
  <p:slideViewPr>
    <p:cSldViewPr>
      <p:cViewPr varScale="1">
        <p:scale>
          <a:sx n="99" d="100"/>
          <a:sy n="99" d="100"/>
        </p:scale>
        <p:origin x="1944" y="90"/>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notesViewPr>
    <p:cSldViewPr>
      <p:cViewPr varScale="1">
        <p:scale>
          <a:sx n="65" d="100"/>
          <a:sy n="65" d="100"/>
        </p:scale>
        <p:origin x="-2154" y="-102"/>
      </p:cViewPr>
      <p:guideLst>
        <p:guide orient="horz" pos="2229"/>
        <p:guide pos="285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22907" cy="35373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26988" y="0"/>
            <a:ext cx="3922907" cy="353730"/>
          </a:xfrm>
          <a:prstGeom prst="rect">
            <a:avLst/>
          </a:prstGeom>
        </p:spPr>
        <p:txBody>
          <a:bodyPr vert="horz" lIns="91440" tIns="45720" rIns="91440" bIns="45720" rtlCol="0"/>
          <a:lstStyle>
            <a:lvl1pPr algn="r">
              <a:defRPr sz="1200"/>
            </a:lvl1pPr>
          </a:lstStyle>
          <a:p>
            <a:fld id="{9C66A841-9F55-49AE-A832-4B335C6AA8D6}" type="datetimeFigureOut">
              <a:rPr lang="en-US" smtClean="0"/>
              <a:t>12/22/2022</a:t>
            </a:fld>
            <a:endParaRPr lang="en-US"/>
          </a:p>
        </p:txBody>
      </p:sp>
      <p:sp>
        <p:nvSpPr>
          <p:cNvPr id="4" name="Footer Placeholder 3"/>
          <p:cNvSpPr>
            <a:spLocks noGrp="1"/>
          </p:cNvSpPr>
          <p:nvPr>
            <p:ph type="ftr" sz="quarter" idx="2"/>
          </p:nvPr>
        </p:nvSpPr>
        <p:spPr>
          <a:xfrm>
            <a:off x="0" y="6722104"/>
            <a:ext cx="3922907" cy="35373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26988" y="6722104"/>
            <a:ext cx="3922907" cy="353730"/>
          </a:xfrm>
          <a:prstGeom prst="rect">
            <a:avLst/>
          </a:prstGeom>
        </p:spPr>
        <p:txBody>
          <a:bodyPr vert="horz" lIns="91440" tIns="45720" rIns="91440" bIns="45720" rtlCol="0" anchor="b"/>
          <a:lstStyle>
            <a:lvl1pPr algn="r">
              <a:defRPr sz="1200"/>
            </a:lvl1pPr>
          </a:lstStyle>
          <a:p>
            <a:fld id="{E818B421-6EB6-42FD-9C99-11BD310267D3}" type="slidenum">
              <a:rPr lang="en-US" smtClean="0"/>
              <a:t>‹#›</a:t>
            </a:fld>
            <a:endParaRPr lang="en-US"/>
          </a:p>
        </p:txBody>
      </p:sp>
    </p:spTree>
    <p:extLst>
      <p:ext uri="{BB962C8B-B14F-4D97-AF65-F5344CB8AC3E}">
        <p14:creationId xmlns:p14="http://schemas.microsoft.com/office/powerpoint/2010/main" val="33270249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22907" cy="35373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26988" y="0"/>
            <a:ext cx="3922907" cy="353730"/>
          </a:xfrm>
          <a:prstGeom prst="rect">
            <a:avLst/>
          </a:prstGeom>
        </p:spPr>
        <p:txBody>
          <a:bodyPr vert="horz" lIns="91440" tIns="45720" rIns="91440" bIns="45720" rtlCol="0"/>
          <a:lstStyle>
            <a:lvl1pPr algn="r">
              <a:defRPr sz="1200"/>
            </a:lvl1pPr>
          </a:lstStyle>
          <a:p>
            <a:fld id="{1B343B7A-2B61-4B45-BB78-794DD096381A}" type="datetimeFigureOut">
              <a:rPr lang="en-US" smtClean="0"/>
              <a:t>12/22/2022</a:t>
            </a:fld>
            <a:endParaRPr lang="en-US"/>
          </a:p>
        </p:txBody>
      </p:sp>
      <p:sp>
        <p:nvSpPr>
          <p:cNvPr id="4" name="Slide Image Placeholder 3"/>
          <p:cNvSpPr>
            <a:spLocks noGrp="1" noRot="1" noChangeAspect="1"/>
          </p:cNvSpPr>
          <p:nvPr>
            <p:ph type="sldImg" idx="2"/>
          </p:nvPr>
        </p:nvSpPr>
        <p:spPr>
          <a:xfrm>
            <a:off x="2757488" y="531813"/>
            <a:ext cx="3536950" cy="26527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05599" y="3361052"/>
            <a:ext cx="7240728" cy="318480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722104"/>
            <a:ext cx="3922907" cy="35373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26988" y="6722104"/>
            <a:ext cx="3922907" cy="353730"/>
          </a:xfrm>
          <a:prstGeom prst="rect">
            <a:avLst/>
          </a:prstGeom>
        </p:spPr>
        <p:txBody>
          <a:bodyPr vert="horz" lIns="91440" tIns="45720" rIns="91440" bIns="45720" rtlCol="0" anchor="b"/>
          <a:lstStyle>
            <a:lvl1pPr algn="r">
              <a:defRPr sz="1200"/>
            </a:lvl1pPr>
          </a:lstStyle>
          <a:p>
            <a:fld id="{F0531C52-180E-4A0F-B2BE-D0DCF1457257}" type="slidenum">
              <a:rPr lang="en-US" smtClean="0"/>
              <a:t>‹#›</a:t>
            </a:fld>
            <a:endParaRPr lang="en-US"/>
          </a:p>
        </p:txBody>
      </p:sp>
    </p:spTree>
    <p:extLst>
      <p:ext uri="{BB962C8B-B14F-4D97-AF65-F5344CB8AC3E}">
        <p14:creationId xmlns:p14="http://schemas.microsoft.com/office/powerpoint/2010/main" val="23119821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531C52-180E-4A0F-B2BE-D0DCF1457257}" type="slidenum">
              <a:rPr lang="en-US" smtClean="0"/>
              <a:t>1</a:t>
            </a:fld>
            <a:endParaRPr lang="en-US"/>
          </a:p>
        </p:txBody>
      </p:sp>
    </p:spTree>
    <p:extLst>
      <p:ext uri="{BB962C8B-B14F-4D97-AF65-F5344CB8AC3E}">
        <p14:creationId xmlns:p14="http://schemas.microsoft.com/office/powerpoint/2010/main" val="38408287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HBPW</a:t>
            </a:r>
            <a:r>
              <a:rPr lang="en-US" baseline="0" dirty="0" smtClean="0"/>
              <a:t> facilities have site specific information that all contractor employees should be aware of when working at those sites.</a:t>
            </a:r>
            <a:endParaRPr lang="en-US" dirty="0"/>
          </a:p>
        </p:txBody>
      </p:sp>
      <p:sp>
        <p:nvSpPr>
          <p:cNvPr id="4" name="Slide Number Placeholder 3"/>
          <p:cNvSpPr>
            <a:spLocks noGrp="1"/>
          </p:cNvSpPr>
          <p:nvPr>
            <p:ph type="sldNum" sz="quarter" idx="10"/>
          </p:nvPr>
        </p:nvSpPr>
        <p:spPr/>
        <p:txBody>
          <a:bodyPr/>
          <a:lstStyle/>
          <a:p>
            <a:fld id="{F0531C52-180E-4A0F-B2BE-D0DCF1457257}" type="slidenum">
              <a:rPr lang="en-US" smtClean="0"/>
              <a:t>2</a:t>
            </a:fld>
            <a:endParaRPr lang="en-US"/>
          </a:p>
        </p:txBody>
      </p:sp>
    </p:spTree>
    <p:extLst>
      <p:ext uri="{BB962C8B-B14F-4D97-AF65-F5344CB8AC3E}">
        <p14:creationId xmlns:p14="http://schemas.microsoft.com/office/powerpoint/2010/main" val="28120627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531C52-180E-4A0F-B2BE-D0DCF1457257}" type="slidenum">
              <a:rPr lang="en-US" smtClean="0"/>
              <a:t>3</a:t>
            </a:fld>
            <a:endParaRPr lang="en-US"/>
          </a:p>
        </p:txBody>
      </p:sp>
    </p:spTree>
    <p:extLst>
      <p:ext uri="{BB962C8B-B14F-4D97-AF65-F5344CB8AC3E}">
        <p14:creationId xmlns:p14="http://schemas.microsoft.com/office/powerpoint/2010/main" val="23891429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are provided a</a:t>
            </a:r>
            <a:r>
              <a:rPr lang="en-US" baseline="0" dirty="0" smtClean="0"/>
              <a:t> badge access card, you need to wear it where you can easily be identified as a BPW contractor. You are  responsible for the card and if misplaced or lost, you need to report this promptly the project manager. </a:t>
            </a:r>
            <a:endParaRPr lang="en-US" dirty="0"/>
          </a:p>
        </p:txBody>
      </p:sp>
      <p:sp>
        <p:nvSpPr>
          <p:cNvPr id="4" name="Slide Number Placeholder 3"/>
          <p:cNvSpPr>
            <a:spLocks noGrp="1"/>
          </p:cNvSpPr>
          <p:nvPr>
            <p:ph type="sldNum" sz="quarter" idx="10"/>
          </p:nvPr>
        </p:nvSpPr>
        <p:spPr/>
        <p:txBody>
          <a:bodyPr/>
          <a:lstStyle/>
          <a:p>
            <a:fld id="{F0531C52-180E-4A0F-B2BE-D0DCF1457257}" type="slidenum">
              <a:rPr lang="en-US" smtClean="0"/>
              <a:t>4</a:t>
            </a:fld>
            <a:endParaRPr lang="en-US"/>
          </a:p>
        </p:txBody>
      </p:sp>
    </p:spTree>
    <p:extLst>
      <p:ext uri="{BB962C8B-B14F-4D97-AF65-F5344CB8AC3E}">
        <p14:creationId xmlns:p14="http://schemas.microsoft.com/office/powerpoint/2010/main" val="14616404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F0531C52-180E-4A0F-B2BE-D0DCF1457257}" type="slidenum">
              <a:rPr lang="en-US" smtClean="0"/>
              <a:t>5</a:t>
            </a:fld>
            <a:endParaRPr lang="en-US"/>
          </a:p>
        </p:txBody>
      </p:sp>
    </p:spTree>
    <p:extLst>
      <p:ext uri="{BB962C8B-B14F-4D97-AF65-F5344CB8AC3E}">
        <p14:creationId xmlns:p14="http://schemas.microsoft.com/office/powerpoint/2010/main" val="33056325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is the contractor’s</a:t>
            </a:r>
            <a:r>
              <a:rPr lang="en-US" baseline="0" dirty="0" smtClean="0"/>
              <a:t> responsibility to know the MIOSHA PPE requirements for the work activities they are performing and ensuring their employees have been trained on the proper use of the PPE they are required to use.</a:t>
            </a:r>
            <a:endParaRPr lang="en-US" dirty="0"/>
          </a:p>
        </p:txBody>
      </p:sp>
      <p:sp>
        <p:nvSpPr>
          <p:cNvPr id="4" name="Slide Number Placeholder 3"/>
          <p:cNvSpPr>
            <a:spLocks noGrp="1"/>
          </p:cNvSpPr>
          <p:nvPr>
            <p:ph type="sldNum" sz="quarter" idx="10"/>
          </p:nvPr>
        </p:nvSpPr>
        <p:spPr/>
        <p:txBody>
          <a:bodyPr/>
          <a:lstStyle/>
          <a:p>
            <a:fld id="{F0531C52-180E-4A0F-B2BE-D0DCF1457257}" type="slidenum">
              <a:rPr lang="en-US" smtClean="0"/>
              <a:t>7</a:t>
            </a:fld>
            <a:endParaRPr lang="en-US"/>
          </a:p>
        </p:txBody>
      </p:sp>
    </p:spTree>
    <p:extLst>
      <p:ext uri="{BB962C8B-B14F-4D97-AF65-F5344CB8AC3E}">
        <p14:creationId xmlns:p14="http://schemas.microsoft.com/office/powerpoint/2010/main" val="2161513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Contact</a:t>
            </a:r>
            <a:r>
              <a:rPr lang="en-US" baseline="0" dirty="0" smtClean="0"/>
              <a:t> your HBPW Representative for any and all specific questions or concerns on this information</a:t>
            </a:r>
            <a:endParaRPr lang="en-US" dirty="0"/>
          </a:p>
        </p:txBody>
      </p:sp>
      <p:sp>
        <p:nvSpPr>
          <p:cNvPr id="4" name="Slide Number Placeholder 3"/>
          <p:cNvSpPr>
            <a:spLocks noGrp="1"/>
          </p:cNvSpPr>
          <p:nvPr>
            <p:ph type="sldNum" sz="quarter" idx="10"/>
          </p:nvPr>
        </p:nvSpPr>
        <p:spPr/>
        <p:txBody>
          <a:bodyPr/>
          <a:lstStyle/>
          <a:p>
            <a:fld id="{F0531C52-180E-4A0F-B2BE-D0DCF1457257}" type="slidenum">
              <a:rPr lang="en-US" smtClean="0"/>
              <a:t>11</a:t>
            </a:fld>
            <a:endParaRPr lang="en-US"/>
          </a:p>
        </p:txBody>
      </p:sp>
    </p:spTree>
    <p:extLst>
      <p:ext uri="{BB962C8B-B14F-4D97-AF65-F5344CB8AC3E}">
        <p14:creationId xmlns:p14="http://schemas.microsoft.com/office/powerpoint/2010/main" val="40777069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B8F143D5-22D5-4D47-B63B-83FD89225498}" type="datetimeFigureOut">
              <a:rPr lang="en-US" smtClean="0"/>
              <a:t>12/22/2022</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1285B05B-1A37-455C-A108-9ED5230685D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8F143D5-22D5-4D47-B63B-83FD89225498}" type="datetimeFigureOut">
              <a:rPr lang="en-US" smtClean="0"/>
              <a:t>12/22/2022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85B05B-1A37-455C-A108-9ED5230685D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8F143D5-22D5-4D47-B63B-83FD89225498}" type="datetimeFigureOut">
              <a:rPr lang="en-US" smtClean="0"/>
              <a:t>12/22/2022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85B05B-1A37-455C-A108-9ED5230685D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B8F143D5-22D5-4D47-B63B-83FD89225498}" type="datetimeFigureOut">
              <a:rPr lang="en-US" smtClean="0"/>
              <a:t>12/22/2022</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1285B05B-1A37-455C-A108-9ED5230685D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B8F143D5-22D5-4D47-B63B-83FD89225498}" type="datetimeFigureOut">
              <a:rPr lang="en-US" smtClean="0"/>
              <a:t>12/22/2022</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1285B05B-1A37-455C-A108-9ED5230685D2}"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B8F143D5-22D5-4D47-B63B-83FD89225498}" type="datetimeFigureOut">
              <a:rPr lang="en-US" smtClean="0"/>
              <a:t>12/22/2022</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1285B05B-1A37-455C-A108-9ED5230685D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B8F143D5-22D5-4D47-B63B-83FD89225498}" type="datetimeFigureOut">
              <a:rPr lang="en-US" smtClean="0"/>
              <a:t>12/22/2022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1285B05B-1A37-455C-A108-9ED5230685D2}"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B8F143D5-22D5-4D47-B63B-83FD89225498}" type="datetimeFigureOut">
              <a:rPr lang="en-US" smtClean="0"/>
              <a:t>12/22/2022</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85B05B-1A37-455C-A108-9ED5230685D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8F143D5-22D5-4D47-B63B-83FD89225498}" type="datetimeFigureOut">
              <a:rPr lang="en-US" smtClean="0"/>
              <a:t>12/22/2022</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85B05B-1A37-455C-A108-9ED5230685D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B8F143D5-22D5-4D47-B63B-83FD89225498}" type="datetimeFigureOut">
              <a:rPr lang="en-US" smtClean="0"/>
              <a:t>12/22/2022</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85B05B-1A37-455C-A108-9ED5230685D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B8F143D5-22D5-4D47-B63B-83FD89225498}" type="datetimeFigureOut">
              <a:rPr lang="en-US" smtClean="0"/>
              <a:t>12/22/2022</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1285B05B-1A37-455C-A108-9ED5230685D2}"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B8F143D5-22D5-4D47-B63B-83FD89225498}" type="datetimeFigureOut">
              <a:rPr lang="en-US" smtClean="0"/>
              <a:t>12/22/2022</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285B05B-1A37-455C-A108-9ED5230685D2}"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8" Type="http://schemas.openxmlformats.org/officeDocument/2006/relationships/hyperlink" Target="https://www.google.com/url?sa=i&amp;rct=j&amp;q=&amp;esrc=s&amp;source=images&amp;cd=&amp;cad=rja&amp;uact=8&amp;ved=0ahUKEwiz0tvd_-DTAhVk4IMKHbx0BegQjRwIBw&amp;url=https://www.hivissupply.com/dewalt-class-2-fr-mesh-vest-with-contrasting-trim.html&amp;psig=AFQjCNHJayejr1B2xpOtaYS8EwbXrgrQHQ&amp;ust=1494356851858661" TargetMode="External"/><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4.jpeg"/><Relationship Id="rId5" Type="http://schemas.openxmlformats.org/officeDocument/2006/relationships/image" Target="../media/image9.jpeg"/><Relationship Id="rId10" Type="http://schemas.openxmlformats.org/officeDocument/2006/relationships/image" Target="../media/image13.jpeg"/><Relationship Id="rId4" Type="http://schemas.openxmlformats.org/officeDocument/2006/relationships/image" Target="../media/image8.jpeg"/><Relationship Id="rId9" Type="http://schemas.openxmlformats.org/officeDocument/2006/relationships/image" Target="../media/image1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en-US" sz="4400" b="1" dirty="0" smtClean="0">
                <a:solidFill>
                  <a:srgbClr val="FF0000"/>
                </a:solidFill>
              </a:rPr>
              <a:t>Contractor Safety Orientation</a:t>
            </a:r>
            <a:endParaRPr lang="en-US" sz="4400" b="1" dirty="0">
              <a:solidFill>
                <a:srgbClr val="FF0000"/>
              </a:solidFill>
            </a:endParaRPr>
          </a:p>
        </p:txBody>
      </p:sp>
      <p:sp>
        <p:nvSpPr>
          <p:cNvPr id="3" name="Subtitle 2"/>
          <p:cNvSpPr>
            <a:spLocks noGrp="1"/>
          </p:cNvSpPr>
          <p:nvPr>
            <p:ph type="subTitle" idx="1"/>
          </p:nvPr>
        </p:nvSpPr>
        <p:spPr>
          <a:xfrm>
            <a:off x="487907" y="2819400"/>
            <a:ext cx="8458200" cy="914400"/>
          </a:xfrm>
        </p:spPr>
        <p:txBody>
          <a:bodyPr>
            <a:normAutofit/>
          </a:bodyPr>
          <a:lstStyle/>
          <a:p>
            <a:pPr algn="ctr"/>
            <a:r>
              <a:rPr lang="en-US" sz="2800" dirty="0" smtClean="0"/>
              <a:t>Holland Board Of Public Works</a:t>
            </a:r>
            <a:endParaRPr lang="en-US" sz="2800" dirty="0"/>
          </a:p>
        </p:txBody>
      </p:sp>
      <p:sp>
        <p:nvSpPr>
          <p:cNvPr id="5" name="Subtitle 2"/>
          <p:cNvSpPr txBox="1">
            <a:spLocks/>
          </p:cNvSpPr>
          <p:nvPr/>
        </p:nvSpPr>
        <p:spPr>
          <a:xfrm>
            <a:off x="640307" y="3916837"/>
            <a:ext cx="8458200" cy="914400"/>
          </a:xfrm>
          <a:prstGeom prst="rect">
            <a:avLst/>
          </a:prstGeom>
        </p:spPr>
        <p:txBody>
          <a:bodyPr vert="horz" anchor="b">
            <a:normAutofit/>
          </a:bodyPr>
          <a:lstStyle>
            <a:lvl1pPr marL="0" indent="0" algn="l" rtl="0" eaLnBrk="1" latinLnBrk="0" hangingPunct="1">
              <a:spcBef>
                <a:spcPct val="20000"/>
              </a:spcBef>
              <a:buClr>
                <a:schemeClr val="accent1"/>
              </a:buClr>
              <a:buSzPct val="70000"/>
              <a:buFont typeface="Wingdings 2"/>
              <a:buNone/>
              <a:defRPr kumimoji="0" sz="2400" kern="1200">
                <a:solidFill>
                  <a:schemeClr val="tx2">
                    <a:shade val="75000"/>
                  </a:schemeClr>
                </a:solidFill>
                <a:latin typeface="+mn-lt"/>
                <a:ea typeface="+mn-ea"/>
                <a:cs typeface="+mn-cs"/>
              </a:defRPr>
            </a:lvl1pPr>
            <a:lvl2pPr marL="457200" indent="0" algn="ctr" rtl="0" eaLnBrk="1" latinLnBrk="0" hangingPunct="1">
              <a:spcBef>
                <a:spcPct val="20000"/>
              </a:spcBef>
              <a:buClr>
                <a:schemeClr val="accent1"/>
              </a:buClr>
              <a:buSzPct val="70000"/>
              <a:buFont typeface="Wingdings 2"/>
              <a:buNone/>
              <a:defRPr kumimoji="0" sz="2800" kern="1200">
                <a:solidFill>
                  <a:schemeClr val="tx2"/>
                </a:solidFill>
                <a:latin typeface="+mn-lt"/>
                <a:ea typeface="+mn-ea"/>
                <a:cs typeface="+mn-cs"/>
              </a:defRPr>
            </a:lvl2pPr>
            <a:lvl3pPr marL="914400" indent="0" algn="ctr" rtl="0" eaLnBrk="1" latinLnBrk="0" hangingPunct="1">
              <a:spcBef>
                <a:spcPct val="20000"/>
              </a:spcBef>
              <a:buClr>
                <a:schemeClr val="accent1"/>
              </a:buClr>
              <a:buSzPct val="70000"/>
              <a:buFont typeface="Wingdings 2"/>
              <a:buNone/>
              <a:defRPr kumimoji="0" sz="2400" kern="1200">
                <a:solidFill>
                  <a:schemeClr val="tx2"/>
                </a:solidFill>
                <a:latin typeface="+mn-lt"/>
                <a:ea typeface="+mn-ea"/>
                <a:cs typeface="+mn-cs"/>
              </a:defRPr>
            </a:lvl3pPr>
            <a:lvl4pPr marL="1371600" indent="0" algn="ctr" rtl="0" eaLnBrk="1" latinLnBrk="0" hangingPunct="1">
              <a:spcBef>
                <a:spcPct val="20000"/>
              </a:spcBef>
              <a:buClr>
                <a:schemeClr val="accent1"/>
              </a:buClr>
              <a:buSzPct val="70000"/>
              <a:buFont typeface="Wingdings 2"/>
              <a:buNone/>
              <a:defRPr kumimoji="0" sz="2000" kern="1200">
                <a:solidFill>
                  <a:schemeClr val="tx2"/>
                </a:solidFill>
                <a:latin typeface="+mn-lt"/>
                <a:ea typeface="+mn-ea"/>
                <a:cs typeface="+mn-cs"/>
              </a:defRPr>
            </a:lvl4pPr>
            <a:lvl5pPr marL="1828800" indent="0" algn="ctr" rtl="0" eaLnBrk="1" latinLnBrk="0" hangingPunct="1">
              <a:spcBef>
                <a:spcPct val="20000"/>
              </a:spcBef>
              <a:buClr>
                <a:schemeClr val="accent1"/>
              </a:buClr>
              <a:buSzPct val="60000"/>
              <a:buFont typeface="Wingdings 2"/>
              <a:buNone/>
              <a:defRPr kumimoji="0" sz="1800" kern="1200">
                <a:solidFill>
                  <a:schemeClr val="tx2"/>
                </a:solidFill>
                <a:latin typeface="+mn-lt"/>
                <a:ea typeface="+mn-ea"/>
                <a:cs typeface="+mn-cs"/>
              </a:defRPr>
            </a:lvl5pPr>
            <a:lvl6pPr marL="2286000" indent="0" algn="ctr" rtl="0" eaLnBrk="1" latinLnBrk="0" hangingPunct="1">
              <a:spcBef>
                <a:spcPct val="20000"/>
              </a:spcBef>
              <a:buClr>
                <a:schemeClr val="accent1"/>
              </a:buClr>
              <a:buSzPct val="60000"/>
              <a:buFont typeface="Wingdings 2"/>
              <a:buNone/>
              <a:defRPr kumimoji="0" sz="1800" kern="1200">
                <a:solidFill>
                  <a:schemeClr val="tx2"/>
                </a:solidFill>
                <a:latin typeface="+mn-lt"/>
                <a:ea typeface="+mn-ea"/>
                <a:cs typeface="+mn-cs"/>
              </a:defRPr>
            </a:lvl6pPr>
            <a:lvl7pPr marL="2743200" indent="0" algn="ctr" rtl="0" eaLnBrk="1" latinLnBrk="0" hangingPunct="1">
              <a:spcBef>
                <a:spcPct val="20000"/>
              </a:spcBef>
              <a:buClr>
                <a:schemeClr val="accent1"/>
              </a:buClr>
              <a:buSzPct val="60000"/>
              <a:buFont typeface="Wingdings 2"/>
              <a:buNone/>
              <a:defRPr kumimoji="0" sz="1600" kern="1200">
                <a:solidFill>
                  <a:schemeClr val="tx2"/>
                </a:solidFill>
                <a:latin typeface="+mn-lt"/>
                <a:ea typeface="+mn-ea"/>
                <a:cs typeface="+mn-cs"/>
              </a:defRPr>
            </a:lvl7pPr>
            <a:lvl8pPr marL="3200400" indent="0" algn="ctr" rtl="0" eaLnBrk="1" latinLnBrk="0" hangingPunct="1">
              <a:spcBef>
                <a:spcPct val="20000"/>
              </a:spcBef>
              <a:buClr>
                <a:schemeClr val="accent1"/>
              </a:buClr>
              <a:buSzPct val="60000"/>
              <a:buFont typeface="Wingdings 2"/>
              <a:buNone/>
              <a:defRPr kumimoji="0" sz="1600" kern="1200" baseline="0">
                <a:solidFill>
                  <a:schemeClr val="tx2"/>
                </a:solidFill>
                <a:latin typeface="+mn-lt"/>
                <a:ea typeface="+mn-ea"/>
                <a:cs typeface="+mn-cs"/>
              </a:defRPr>
            </a:lvl8pPr>
            <a:lvl9pPr marL="3657600" indent="0" algn="ctr" rtl="0" eaLnBrk="1" latinLnBrk="0" hangingPunct="1">
              <a:spcBef>
                <a:spcPct val="20000"/>
              </a:spcBef>
              <a:buClr>
                <a:schemeClr val="accent1"/>
              </a:buClr>
              <a:buSzPct val="60000"/>
              <a:buFont typeface="Wingdings 2"/>
              <a:buNone/>
              <a:defRPr kumimoji="0" sz="1400" kern="1200" baseline="0">
                <a:solidFill>
                  <a:schemeClr val="tx2"/>
                </a:solidFill>
                <a:latin typeface="+mn-lt"/>
                <a:ea typeface="+mn-ea"/>
                <a:cs typeface="+mn-cs"/>
              </a:defRPr>
            </a:lvl9pPr>
          </a:lstStyle>
          <a:p>
            <a:pPr algn="ctr"/>
            <a:r>
              <a:rPr lang="en-US" sz="2800" dirty="0" smtClean="0"/>
              <a:t>General Site and Service Center </a:t>
            </a:r>
            <a:endParaRPr lang="en-US" sz="2800"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43200" y="216297"/>
            <a:ext cx="3076690" cy="2377440"/>
          </a:xfrm>
          <a:prstGeom prst="rect">
            <a:avLst/>
          </a:prstGeom>
          <a:ln>
            <a:noFill/>
          </a:ln>
          <a:effectLst>
            <a:softEdge rad="112500"/>
          </a:effectLst>
        </p:spPr>
      </p:pic>
    </p:spTree>
    <p:extLst>
      <p:ext uri="{BB962C8B-B14F-4D97-AF65-F5344CB8AC3E}">
        <p14:creationId xmlns:p14="http://schemas.microsoft.com/office/powerpoint/2010/main" val="554788657"/>
      </p:ext>
    </p:extLst>
  </p:cSld>
  <p:clrMapOvr>
    <a:masterClrMapping/>
  </p:clrMapOvr>
  <mc:AlternateContent xmlns:mc="http://schemas.openxmlformats.org/markup-compatibility/2006" xmlns:p14="http://schemas.microsoft.com/office/powerpoint/2010/main">
    <mc:Choice Requires="p14">
      <p:transition spd="slow" p14:dur="2000" advClick="0" advTm="16550"/>
    </mc:Choice>
    <mc:Fallback xmlns="">
      <p:transition spd="slow" advClick="0" advTm="1655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838200"/>
          </a:xfrm>
        </p:spPr>
        <p:txBody>
          <a:bodyPr>
            <a:normAutofit/>
          </a:bodyPr>
          <a:lstStyle/>
          <a:p>
            <a:r>
              <a:rPr lang="en-US" b="1" dirty="0">
                <a:solidFill>
                  <a:srgbClr val="FF0000"/>
                </a:solidFill>
                <a:effectLst>
                  <a:reflection blurRad="12700" stA="18000" endPos="52000" dir="5400000" sy="-90000" algn="bl" rotWithShape="0"/>
                </a:effectLst>
                <a:latin typeface="+mn-lt"/>
              </a:rPr>
              <a:t>Contractor Safety</a:t>
            </a:r>
          </a:p>
        </p:txBody>
      </p:sp>
      <p:sp>
        <p:nvSpPr>
          <p:cNvPr id="3" name="Content Placeholder 2"/>
          <p:cNvSpPr>
            <a:spLocks noGrp="1"/>
          </p:cNvSpPr>
          <p:nvPr>
            <p:ph idx="1"/>
          </p:nvPr>
        </p:nvSpPr>
        <p:spPr>
          <a:xfrm>
            <a:off x="457200" y="1447800"/>
            <a:ext cx="8305800" cy="5105400"/>
          </a:xfrm>
        </p:spPr>
        <p:txBody>
          <a:bodyPr>
            <a:normAutofit fontScale="92500" lnSpcReduction="10000"/>
          </a:bodyPr>
          <a:lstStyle/>
          <a:p>
            <a:pPr>
              <a:buClrTx/>
              <a:buFont typeface="Arial" panose="020B0604020202020204" pitchFamily="34" charset="0"/>
              <a:buChar char="•"/>
            </a:pPr>
            <a:r>
              <a:rPr lang="en-US" sz="2600" b="1" dirty="0" smtClean="0"/>
              <a:t>Excavation</a:t>
            </a:r>
            <a:endParaRPr lang="en-US" sz="2600" b="1" dirty="0"/>
          </a:p>
          <a:p>
            <a:pPr lvl="1">
              <a:buClrTx/>
              <a:buFont typeface="Arial" panose="020B0604020202020204" pitchFamily="34" charset="0"/>
              <a:buChar char="•"/>
            </a:pPr>
            <a:r>
              <a:rPr lang="en-US" sz="1700" dirty="0" smtClean="0"/>
              <a:t>Excavations shall comply with MIOSHA rules.</a:t>
            </a:r>
          </a:p>
          <a:p>
            <a:pPr lvl="1">
              <a:buClrTx/>
              <a:buFont typeface="Arial" panose="020B0604020202020204" pitchFamily="34" charset="0"/>
              <a:buChar char="•"/>
            </a:pPr>
            <a:r>
              <a:rPr lang="en-US" sz="1700" dirty="0" smtClean="0"/>
              <a:t>MISSDIG shall be completed by the Contractor with a positive response before excavation starts.</a:t>
            </a:r>
          </a:p>
          <a:p>
            <a:pPr lvl="1">
              <a:buClrTx/>
              <a:buFont typeface="Arial" panose="020B0604020202020204" pitchFamily="34" charset="0"/>
              <a:buChar char="•"/>
            </a:pPr>
            <a:r>
              <a:rPr lang="en-US" sz="1700" dirty="0" smtClean="0"/>
              <a:t>Excavation in the ROW will require a Street Cut Permit obtained by the Contractor from the City of Holland Transportation Department</a:t>
            </a:r>
          </a:p>
          <a:p>
            <a:pPr>
              <a:buClrTx/>
              <a:buFont typeface="Arial" panose="020B0604020202020204" pitchFamily="34" charset="0"/>
              <a:buChar char="•"/>
            </a:pPr>
            <a:r>
              <a:rPr lang="en-US" sz="2600" b="1" dirty="0" smtClean="0"/>
              <a:t>Traffic</a:t>
            </a:r>
          </a:p>
          <a:p>
            <a:pPr lvl="1">
              <a:buClrTx/>
              <a:buFont typeface="Arial" panose="020B0604020202020204" pitchFamily="34" charset="0"/>
              <a:buChar char="•"/>
            </a:pPr>
            <a:r>
              <a:rPr lang="en-US" sz="1700" dirty="0" smtClean="0"/>
              <a:t>Traffic Control shall be supplied by the Contractor.</a:t>
            </a:r>
            <a:endParaRPr lang="en-US" sz="1700" dirty="0"/>
          </a:p>
          <a:p>
            <a:pPr lvl="1">
              <a:buClrTx/>
              <a:buFont typeface="Arial" panose="020B0604020202020204" pitchFamily="34" charset="0"/>
              <a:buChar char="•"/>
            </a:pPr>
            <a:r>
              <a:rPr lang="en-US" sz="1700" dirty="0" smtClean="0"/>
              <a:t>Traffic Control shall follow the latest edition of MUTCD guidelines.</a:t>
            </a:r>
          </a:p>
          <a:p>
            <a:pPr lvl="1">
              <a:buClrTx/>
              <a:buFont typeface="Arial" panose="020B0604020202020204" pitchFamily="34" charset="0"/>
              <a:buChar char="•"/>
            </a:pPr>
            <a:r>
              <a:rPr lang="en-US" sz="1700" dirty="0" smtClean="0"/>
              <a:t>Traffic Control in place for over 4 hours will require a plan submittal and approval of City of Holland Transportation Department.</a:t>
            </a:r>
          </a:p>
          <a:p>
            <a:pPr lvl="1">
              <a:buClrTx/>
              <a:buFont typeface="Arial" panose="020B0604020202020204" pitchFamily="34" charset="0"/>
              <a:buChar char="•"/>
            </a:pPr>
            <a:r>
              <a:rPr lang="en-US" sz="1700" dirty="0" smtClean="0"/>
              <a:t>City of Holland Transportation (616)928-2400</a:t>
            </a:r>
          </a:p>
          <a:p>
            <a:pPr>
              <a:buClrTx/>
              <a:buFont typeface="Arial" panose="020B0604020202020204" pitchFamily="34" charset="0"/>
              <a:buChar char="•"/>
            </a:pPr>
            <a:r>
              <a:rPr lang="en-US" sz="2600" b="1" dirty="0" smtClean="0">
                <a:solidFill>
                  <a:schemeClr val="tx1"/>
                </a:solidFill>
              </a:rPr>
              <a:t>Parking</a:t>
            </a:r>
          </a:p>
          <a:p>
            <a:pPr lvl="1">
              <a:buClrTx/>
              <a:buFont typeface="Arial" panose="020B0604020202020204" pitchFamily="34" charset="0"/>
              <a:buChar char="•"/>
            </a:pPr>
            <a:r>
              <a:rPr lang="en-US" sz="1700" dirty="0" smtClean="0">
                <a:solidFill>
                  <a:schemeClr val="tx1"/>
                </a:solidFill>
              </a:rPr>
              <a:t>Park only in designated areas only</a:t>
            </a:r>
          </a:p>
          <a:p>
            <a:pPr lvl="1">
              <a:buClrTx/>
              <a:buFont typeface="Arial" panose="020B0604020202020204" pitchFamily="34" charset="0"/>
              <a:buChar char="•"/>
            </a:pPr>
            <a:r>
              <a:rPr lang="en-US" sz="1700" dirty="0" smtClean="0">
                <a:solidFill>
                  <a:schemeClr val="tx1"/>
                </a:solidFill>
              </a:rPr>
              <a:t>Follow entrance and exit signs and give right of way to pedestrians.</a:t>
            </a:r>
          </a:p>
          <a:p>
            <a:pPr lvl="1">
              <a:buClrTx/>
              <a:buFont typeface="Arial" panose="020B0604020202020204" pitchFamily="34" charset="0"/>
              <a:buChar char="•"/>
            </a:pPr>
            <a:r>
              <a:rPr lang="en-US" sz="1700" dirty="0" smtClean="0">
                <a:solidFill>
                  <a:schemeClr val="tx1"/>
                </a:solidFill>
              </a:rPr>
              <a:t>Traffic going through the garage needs to be from the North doors to the </a:t>
            </a:r>
            <a:r>
              <a:rPr lang="en-US" sz="1700" dirty="0">
                <a:solidFill>
                  <a:schemeClr val="tx1"/>
                </a:solidFill>
              </a:rPr>
              <a:t>S</a:t>
            </a:r>
            <a:r>
              <a:rPr lang="en-US" sz="1700" dirty="0" smtClean="0">
                <a:solidFill>
                  <a:schemeClr val="tx1"/>
                </a:solidFill>
              </a:rPr>
              <a:t>outh, and the vehicle needs to honk before going in and out of any garage door.</a:t>
            </a:r>
          </a:p>
          <a:p>
            <a:pPr lvl="1">
              <a:buClrTx/>
              <a:buFont typeface="Arial" panose="020B0604020202020204" pitchFamily="34" charset="0"/>
              <a:buChar char="•"/>
            </a:pPr>
            <a:endParaRPr lang="en-US" sz="1700" dirty="0">
              <a:solidFill>
                <a:schemeClr val="tx1"/>
              </a:solidFill>
            </a:endParaRPr>
          </a:p>
          <a:p>
            <a:pPr lvl="1"/>
            <a:endParaRPr lang="en-US" dirty="0"/>
          </a:p>
          <a:p>
            <a:pPr marL="274320" lvl="1" indent="0">
              <a:buNone/>
            </a:pPr>
            <a:endParaRPr lang="en-US" dirty="0"/>
          </a:p>
          <a:p>
            <a:pPr lvl="1"/>
            <a:endParaRPr lang="en-US" dirty="0"/>
          </a:p>
          <a:p>
            <a:endParaRPr lang="en-US" dirty="0"/>
          </a:p>
        </p:txBody>
      </p:sp>
    </p:spTree>
    <p:extLst>
      <p:ext uri="{BB962C8B-B14F-4D97-AF65-F5344CB8AC3E}">
        <p14:creationId xmlns:p14="http://schemas.microsoft.com/office/powerpoint/2010/main" val="1262542710"/>
      </p:ext>
    </p:extLst>
  </p:cSld>
  <p:clrMapOvr>
    <a:masterClrMapping/>
  </p:clrMapOvr>
  <mc:AlternateContent xmlns:mc="http://schemas.openxmlformats.org/markup-compatibility/2006" xmlns:p14="http://schemas.microsoft.com/office/powerpoint/2010/main">
    <mc:Choice Requires="p14">
      <p:transition spd="slow" p14:dur="2000" advClick="0" advTm="124000"/>
    </mc:Choice>
    <mc:Fallback xmlns="">
      <p:transition spd="slow" advClick="0" advTm="12400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2743200"/>
          </a:xfrm>
        </p:spPr>
        <p:txBody>
          <a:bodyPr/>
          <a:lstStyle/>
          <a:p>
            <a:endParaRPr lang="en-US" dirty="0" smtClean="0"/>
          </a:p>
          <a:p>
            <a:pPr marL="0" indent="0" algn="ctr">
              <a:buNone/>
            </a:pPr>
            <a:r>
              <a:rPr lang="en-US" sz="9600" dirty="0" smtClean="0"/>
              <a:t>Questions?</a:t>
            </a:r>
            <a:endParaRPr lang="en-US" sz="9600" dirty="0"/>
          </a:p>
        </p:txBody>
      </p:sp>
    </p:spTree>
    <p:extLst>
      <p:ext uri="{BB962C8B-B14F-4D97-AF65-F5344CB8AC3E}">
        <p14:creationId xmlns:p14="http://schemas.microsoft.com/office/powerpoint/2010/main" val="17135219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WELCOME</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r>
              <a:rPr lang="en-US" dirty="0" smtClean="0"/>
              <a:t>The Holland Board of Public Works (HBPW), owns and operates facilities to provide electric, water, sewer, traffic lights, and fiber optic utilities to the public. Contractors to the HBPW can expect to find a wide variety of working conditions and environments throughout the City of Holland, in HBPW facilities and in the Right of Way.</a:t>
            </a:r>
            <a:endParaRPr lang="en-US" dirty="0"/>
          </a:p>
        </p:txBody>
      </p:sp>
    </p:spTree>
    <p:extLst>
      <p:ext uri="{BB962C8B-B14F-4D97-AF65-F5344CB8AC3E}">
        <p14:creationId xmlns:p14="http://schemas.microsoft.com/office/powerpoint/2010/main" val="4204900892"/>
      </p:ext>
    </p:extLst>
  </p:cSld>
  <p:clrMapOvr>
    <a:masterClrMapping/>
  </p:clrMapOvr>
  <mc:AlternateContent xmlns:mc="http://schemas.openxmlformats.org/markup-compatibility/2006" xmlns:p14="http://schemas.microsoft.com/office/powerpoint/2010/main">
    <mc:Choice Requires="p14">
      <p:transition spd="slow" p14:dur="2000" advClick="0" advTm="51000"/>
    </mc:Choice>
    <mc:Fallback xmlns="">
      <p:transition spd="slow" advClick="0" advTm="5100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15962"/>
          </a:xfrm>
        </p:spPr>
        <p:txBody>
          <a:bodyPr>
            <a:normAutofit/>
          </a:bodyPr>
          <a:lstStyle/>
          <a:p>
            <a:r>
              <a:rPr lang="en-US" b="1" dirty="0">
                <a:solidFill>
                  <a:srgbClr val="FF0000"/>
                </a:solidFill>
                <a:effectLst>
                  <a:reflection blurRad="12700" stA="18000" endPos="52000" dir="5400000" sy="-90000" algn="bl" rotWithShape="0"/>
                </a:effectLst>
                <a:latin typeface="+mn-lt"/>
              </a:rPr>
              <a:t>Administrative</a:t>
            </a:r>
          </a:p>
        </p:txBody>
      </p:sp>
      <p:sp>
        <p:nvSpPr>
          <p:cNvPr id="3" name="Content Placeholder 2"/>
          <p:cNvSpPr>
            <a:spLocks noGrp="1"/>
          </p:cNvSpPr>
          <p:nvPr>
            <p:ph idx="1"/>
          </p:nvPr>
        </p:nvSpPr>
        <p:spPr>
          <a:xfrm>
            <a:off x="457200" y="1447800"/>
            <a:ext cx="6400800" cy="5105400"/>
          </a:xfrm>
        </p:spPr>
        <p:txBody>
          <a:bodyPr>
            <a:normAutofit fontScale="25000" lnSpcReduction="20000"/>
          </a:bodyPr>
          <a:lstStyle/>
          <a:p>
            <a:pPr marL="0" indent="0">
              <a:buClrTx/>
              <a:buNone/>
            </a:pPr>
            <a:r>
              <a:rPr lang="en-US" sz="7400" b="1" dirty="0" smtClean="0"/>
              <a:t>Incident Reporting</a:t>
            </a:r>
          </a:p>
          <a:p>
            <a:pPr lvl="1">
              <a:buClrTx/>
              <a:buFont typeface="Arial" panose="020B0604020202020204" pitchFamily="34" charset="0"/>
              <a:buChar char="•"/>
            </a:pPr>
            <a:r>
              <a:rPr lang="en-US" sz="6200" dirty="0" smtClean="0"/>
              <a:t>Any/All incidents must be reported to HBPW staff</a:t>
            </a:r>
          </a:p>
          <a:p>
            <a:pPr lvl="1">
              <a:buClrTx/>
              <a:buFont typeface="Arial" panose="020B0604020202020204" pitchFamily="34" charset="0"/>
              <a:buChar char="•"/>
            </a:pPr>
            <a:r>
              <a:rPr lang="en-US" sz="6200" dirty="0" smtClean="0"/>
              <a:t>Incudes accidents, injuries, property damage, near-miss incidents, unsafe acts</a:t>
            </a:r>
            <a:r>
              <a:rPr lang="en-US" sz="6200" dirty="0"/>
              <a:t>.</a:t>
            </a:r>
            <a:endParaRPr lang="en-US" sz="2200" dirty="0"/>
          </a:p>
          <a:p>
            <a:pPr lvl="1">
              <a:buClrTx/>
              <a:buFont typeface="Arial" panose="020B0604020202020204" pitchFamily="34" charset="0"/>
              <a:buChar char="•"/>
            </a:pPr>
            <a:r>
              <a:rPr lang="en-US" sz="6200" dirty="0" smtClean="0"/>
              <a:t>Hazards not identified in pre-job planning should be reported to HBPW staff and properly mitigated to complete work safely.</a:t>
            </a:r>
          </a:p>
          <a:p>
            <a:pPr>
              <a:buClrTx/>
              <a:buFont typeface="Arial" panose="020B0604020202020204" pitchFamily="34" charset="0"/>
              <a:buChar char="•"/>
            </a:pPr>
            <a:endParaRPr lang="en-US" sz="2900" dirty="0" smtClean="0"/>
          </a:p>
          <a:p>
            <a:pPr marL="0" indent="0">
              <a:buClrTx/>
              <a:buNone/>
            </a:pPr>
            <a:r>
              <a:rPr lang="en-US" sz="7400" b="1" dirty="0" smtClean="0"/>
              <a:t>Tobacco </a:t>
            </a:r>
            <a:r>
              <a:rPr lang="en-US" sz="7400" b="1" dirty="0"/>
              <a:t>Usage</a:t>
            </a:r>
          </a:p>
          <a:p>
            <a:pPr lvl="1">
              <a:buClrTx/>
              <a:buFont typeface="Arial" panose="020B0604020202020204" pitchFamily="34" charset="0"/>
              <a:buChar char="•"/>
            </a:pPr>
            <a:r>
              <a:rPr lang="en-US" sz="6200" dirty="0" smtClean="0"/>
              <a:t>HBPW facilities are </a:t>
            </a:r>
            <a:r>
              <a:rPr lang="en-US" sz="6200" dirty="0"/>
              <a:t>a </a:t>
            </a:r>
            <a:r>
              <a:rPr lang="en-US" sz="6200" b="1" dirty="0" smtClean="0"/>
              <a:t>Tobacco-Free </a:t>
            </a:r>
            <a:r>
              <a:rPr lang="en-US" sz="6200" dirty="0" smtClean="0"/>
              <a:t>campus. This </a:t>
            </a:r>
            <a:r>
              <a:rPr lang="en-US" sz="6200" dirty="0"/>
              <a:t>includes </a:t>
            </a:r>
            <a:r>
              <a:rPr lang="en-US" sz="6200" dirty="0" smtClean="0"/>
              <a:t>E-cigarettes</a:t>
            </a:r>
          </a:p>
          <a:p>
            <a:pPr lvl="1">
              <a:buClrTx/>
              <a:buFont typeface="Arial" panose="020B0604020202020204" pitchFamily="34" charset="0"/>
              <a:buChar char="•"/>
            </a:pPr>
            <a:endParaRPr lang="en-US" sz="2900" dirty="0"/>
          </a:p>
          <a:p>
            <a:pPr marL="457200" lvl="1" indent="-457200">
              <a:buClrTx/>
              <a:buNone/>
            </a:pPr>
            <a:r>
              <a:rPr lang="en-US" sz="6800" b="1" dirty="0" smtClean="0"/>
              <a:t>Housekeeping</a:t>
            </a:r>
          </a:p>
          <a:p>
            <a:pPr marL="746125" lvl="1" indent="-284163">
              <a:buClrTx/>
              <a:buFont typeface="Arial" panose="020B0604020202020204" pitchFamily="34" charset="0"/>
              <a:buChar char="•"/>
            </a:pPr>
            <a:r>
              <a:rPr lang="en-US" sz="6200" dirty="0" smtClean="0"/>
              <a:t>Construction areas must be kept clean and free of trash and debris</a:t>
            </a:r>
          </a:p>
          <a:p>
            <a:pPr marL="746125" lvl="1" indent="-284163">
              <a:buClrTx/>
              <a:buFont typeface="Arial" panose="020B0604020202020204" pitchFamily="34" charset="0"/>
              <a:buChar char="•"/>
            </a:pPr>
            <a:r>
              <a:rPr lang="en-US" sz="6200" dirty="0" smtClean="0"/>
              <a:t>Materials must not block fire doors, equipment, alarms, electrical panels, start/stop switches, electrical panels, disconnects exit doors</a:t>
            </a:r>
          </a:p>
          <a:p>
            <a:pPr marL="746125" lvl="1" indent="-284163">
              <a:buClrTx/>
              <a:buFont typeface="Arial" panose="020B0604020202020204" pitchFamily="34" charset="0"/>
              <a:buChar char="•"/>
            </a:pPr>
            <a:r>
              <a:rPr lang="en-US" sz="6200" dirty="0" smtClean="0">
                <a:solidFill>
                  <a:schemeClr val="tx1"/>
                </a:solidFill>
              </a:rPr>
              <a:t>Work areas must be kept clear of all hoses, cords, and other materials out of walkways. </a:t>
            </a:r>
          </a:p>
          <a:p>
            <a:pPr marL="0" indent="0">
              <a:buNone/>
            </a:pPr>
            <a:r>
              <a:rPr lang="en-US" sz="7600" b="1" i="1" dirty="0" smtClean="0"/>
              <a:t>Chemical Storage </a:t>
            </a:r>
            <a:r>
              <a:rPr lang="en-US" sz="5300" i="1" dirty="0" smtClean="0"/>
              <a:t>– </a:t>
            </a:r>
            <a:r>
              <a:rPr lang="en-US" sz="6400" i="1" dirty="0" smtClean="0"/>
              <a:t>Do  not store flammable combustible liquids in the building, keep away from exits and stairs. </a:t>
            </a:r>
            <a:endParaRPr lang="en-US" sz="6400" i="1" dirty="0"/>
          </a:p>
          <a:p>
            <a:pPr marL="274320" lvl="1" indent="0">
              <a:buNone/>
            </a:pPr>
            <a:r>
              <a:rPr lang="en-US" sz="6400" b="1" i="1" dirty="0" smtClean="0"/>
              <a:t>Horseplay, possession of alcoholic beverages, the illegal use of drugs, and the possession of firearms or weapons is prohibited.</a:t>
            </a:r>
          </a:p>
          <a:p>
            <a:pPr marL="274320" lvl="1" indent="0">
              <a:buNone/>
            </a:pPr>
            <a:endParaRPr lang="en-US" sz="6400" b="1" i="1" dirty="0"/>
          </a:p>
          <a:p>
            <a:pPr marL="274320" lvl="1" indent="0">
              <a:buNone/>
            </a:pPr>
            <a:endParaRPr lang="en-US" sz="6400" b="1" i="1" dirty="0" smtClean="0"/>
          </a:p>
          <a:p>
            <a:pPr marL="274320" lvl="1" indent="0">
              <a:buNone/>
            </a:pPr>
            <a:endParaRPr lang="en-US" sz="6400" b="1" i="1" dirty="0" smtClean="0"/>
          </a:p>
          <a:p>
            <a:pPr marL="274320" lvl="1" indent="0">
              <a:buNone/>
            </a:pPr>
            <a:endParaRPr lang="en-US" sz="6400" b="1" i="1" dirty="0"/>
          </a:p>
          <a:p>
            <a:pPr algn="ctr"/>
            <a:r>
              <a:rPr lang="en-US" sz="6400" b="1" dirty="0">
                <a:latin typeface="Arial Rounded MT Bold" panose="020F0704030504030204" pitchFamily="34" charset="0"/>
              </a:rPr>
              <a:t>After Hours Emergency Contact </a:t>
            </a:r>
            <a:r>
              <a:rPr lang="en-US" sz="6400" b="1" dirty="0" smtClean="0">
                <a:latin typeface="Arial Rounded MT Bold" panose="020F0704030504030204" pitchFamily="34" charset="0"/>
              </a:rPr>
              <a:t>Info: </a:t>
            </a:r>
          </a:p>
          <a:p>
            <a:pPr algn="ctr"/>
            <a:r>
              <a:rPr lang="en-US" sz="6400" b="1" dirty="0" smtClean="0">
                <a:latin typeface="Arial Rounded MT Bold" panose="020F0704030504030204" pitchFamily="34" charset="0"/>
              </a:rPr>
              <a:t>HBPW Service Center</a:t>
            </a:r>
            <a:endParaRPr lang="en-US" sz="6400" b="1" dirty="0">
              <a:latin typeface="Arial Rounded MT Bold" panose="020F0704030504030204" pitchFamily="34" charset="0"/>
            </a:endParaRPr>
          </a:p>
          <a:p>
            <a:pPr marL="457200" lvl="1" indent="0" algn="ctr">
              <a:buClrTx/>
              <a:buNone/>
            </a:pPr>
            <a:r>
              <a:rPr lang="en-US" sz="6400" b="1" dirty="0" smtClean="0">
                <a:solidFill>
                  <a:schemeClr val="tx1"/>
                </a:solidFill>
                <a:latin typeface="Arial Rounded MT Bold" panose="020F0704030504030204" pitchFamily="34" charset="0"/>
              </a:rPr>
              <a:t>616-</a:t>
            </a:r>
            <a:endParaRPr lang="en-US" sz="6400" b="1" dirty="0">
              <a:solidFill>
                <a:schemeClr val="tx1"/>
              </a:solidFill>
              <a:latin typeface="Arial Rounded MT Bold" panose="020F0704030504030204" pitchFamily="34" charset="0"/>
            </a:endParaRPr>
          </a:p>
          <a:p>
            <a:pPr marL="274320" lvl="1" indent="0">
              <a:buNone/>
            </a:pPr>
            <a:endParaRPr lang="en-US" sz="4900" b="1" i="1" dirty="0" smtClean="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2151" y="1828800"/>
            <a:ext cx="2081352" cy="1737360"/>
          </a:xfrm>
          <a:prstGeom prst="rect">
            <a:avLst/>
          </a:prstGeom>
          <a:noFill/>
          <a:ln>
            <a:noFill/>
          </a:ln>
          <a:effectLst>
            <a:outerShdw dist="35921" dir="2700000" algn="ctr" rotWithShape="0">
              <a:schemeClr val="bg2"/>
            </a:outerShdw>
            <a:softEdge rad="127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13162" t="4842" r="4916" b="12124"/>
          <a:stretch/>
        </p:blipFill>
        <p:spPr>
          <a:xfrm>
            <a:off x="6852151" y="4191000"/>
            <a:ext cx="2007831" cy="1280160"/>
          </a:xfrm>
          <a:prstGeom prst="rect">
            <a:avLst/>
          </a:prstGeom>
          <a:ln>
            <a:noFill/>
          </a:ln>
          <a:effectLst>
            <a:softEdge rad="112500"/>
          </a:effectLst>
        </p:spPr>
      </p:pic>
    </p:spTree>
    <p:extLst>
      <p:ext uri="{BB962C8B-B14F-4D97-AF65-F5344CB8AC3E}">
        <p14:creationId xmlns:p14="http://schemas.microsoft.com/office/powerpoint/2010/main" val="3672489163"/>
      </p:ext>
    </p:extLst>
  </p:cSld>
  <p:clrMapOvr>
    <a:masterClrMapping/>
  </p:clrMapOvr>
  <mc:AlternateContent xmlns:mc="http://schemas.openxmlformats.org/markup-compatibility/2006" xmlns:p14="http://schemas.microsoft.com/office/powerpoint/2010/main">
    <mc:Choice Requires="p14">
      <p:transition spd="slow" p14:dur="2000" advClick="0" advTm="148000"/>
    </mc:Choice>
    <mc:Fallback xmlns="">
      <p:transition spd="slow" advClick="0" advTm="14800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Administrative Cont. </a:t>
            </a:r>
            <a:endParaRPr lang="en-US" dirty="0">
              <a:solidFill>
                <a:srgbClr val="FF0000"/>
              </a:solidFill>
              <a:effectLst>
                <a:outerShdw blurRad="38100" dist="38100" dir="2700000" algn="tl">
                  <a:srgbClr val="000000">
                    <a:alpha val="43137"/>
                  </a:srgbClr>
                </a:outerShdw>
                <a:reflection blurRad="12700" stA="48000" endA="300" endPos="55000" dir="5400000" sy="-90000" algn="bl" rotWithShape="0"/>
              </a:effectLst>
            </a:endParaRPr>
          </a:p>
        </p:txBody>
      </p:sp>
      <p:sp>
        <p:nvSpPr>
          <p:cNvPr id="3" name="TextBox 2"/>
          <p:cNvSpPr txBox="1"/>
          <p:nvPr/>
        </p:nvSpPr>
        <p:spPr>
          <a:xfrm>
            <a:off x="609600" y="1905000"/>
            <a:ext cx="7242048" cy="4093428"/>
          </a:xfrm>
          <a:prstGeom prst="rect">
            <a:avLst/>
          </a:prstGeom>
          <a:noFill/>
        </p:spPr>
        <p:txBody>
          <a:bodyPr wrap="square" rtlCol="0">
            <a:spAutoFit/>
          </a:bodyPr>
          <a:lstStyle/>
          <a:p>
            <a:pPr marL="285750" indent="-285750">
              <a:buFont typeface="Arial" panose="020B0604020202020204" pitchFamily="34" charset="0"/>
              <a:buChar char="•"/>
            </a:pPr>
            <a:r>
              <a:rPr lang="en-US" sz="2000" dirty="0"/>
              <a:t>If you are provided a badge access card, you need to wear it where you can easily be identified as a BPW contractor. You </a:t>
            </a:r>
            <a:r>
              <a:rPr lang="en-US" sz="2000" dirty="0" smtClean="0"/>
              <a:t>are </a:t>
            </a:r>
            <a:r>
              <a:rPr lang="en-US" sz="2000" dirty="0"/>
              <a:t>responsible for the card and if misplaced or lost, you need to report this promptly the project manager. </a:t>
            </a:r>
            <a:endParaRPr lang="en-US" sz="2000" dirty="0" smtClean="0"/>
          </a:p>
          <a:p>
            <a:pPr marL="285750" indent="-285750">
              <a:buFont typeface="Arial" panose="020B0604020202020204" pitchFamily="34" charset="0"/>
              <a:buChar char="•"/>
            </a:pPr>
            <a:r>
              <a:rPr lang="en-US" sz="2000" dirty="0"/>
              <a:t>When arriving at the Service Center, there is a </a:t>
            </a:r>
            <a:r>
              <a:rPr lang="en-US" sz="2000" dirty="0" smtClean="0"/>
              <a:t>Kiosk </a:t>
            </a:r>
            <a:r>
              <a:rPr lang="en-US" sz="2000" dirty="0"/>
              <a:t>located in our  customer lobby or in the warehouse maintenance bay. Prior to your arrival the project manager will tell you which location to meet. Upon arrival, you will need to sign-in and get a printed badge. Once you have entered your information, an email or text will be sent to the project manager and they will meet you at your designated location. </a:t>
            </a:r>
            <a:r>
              <a:rPr lang="en-US" sz="2000" dirty="0" smtClean="0"/>
              <a:t>This lets HPBW send a text to inform you in the event of any chemical spill, fire, severe weather, or workplace violence.</a:t>
            </a:r>
          </a:p>
        </p:txBody>
      </p:sp>
    </p:spTree>
    <p:extLst>
      <p:ext uri="{BB962C8B-B14F-4D97-AF65-F5344CB8AC3E}">
        <p14:creationId xmlns:p14="http://schemas.microsoft.com/office/powerpoint/2010/main" val="23010518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02588"/>
            <a:ext cx="8229600" cy="4817212"/>
          </a:xfrm>
        </p:spPr>
        <p:txBody>
          <a:bodyPr>
            <a:normAutofit fontScale="55000" lnSpcReduction="20000"/>
          </a:bodyPr>
          <a:lstStyle/>
          <a:p>
            <a:endParaRPr lang="en-US" dirty="0" smtClean="0"/>
          </a:p>
          <a:p>
            <a:pPr marL="0" indent="0">
              <a:buClrTx/>
              <a:buNone/>
            </a:pPr>
            <a:r>
              <a:rPr lang="en-US" sz="3800" b="1" dirty="0" smtClean="0"/>
              <a:t>Safety Data Sheets (SDS’s)</a:t>
            </a:r>
          </a:p>
          <a:p>
            <a:pPr lvl="1">
              <a:buClrTx/>
              <a:buFont typeface="Arial" panose="020B0604020202020204" pitchFamily="34" charset="0"/>
              <a:buChar char="•"/>
            </a:pPr>
            <a:r>
              <a:rPr lang="en-US" sz="3600" dirty="0" smtClean="0"/>
              <a:t>SDS sheets are available for all HBPW owned and supplied chemicals and will be provided upon request</a:t>
            </a:r>
          </a:p>
          <a:p>
            <a:pPr lvl="1">
              <a:buClrTx/>
              <a:buFont typeface="Arial" panose="020B0604020202020204" pitchFamily="34" charset="0"/>
              <a:buChar char="•"/>
            </a:pPr>
            <a:r>
              <a:rPr lang="en-US" sz="3600" dirty="0" smtClean="0"/>
              <a:t>Contractor shall supply SDS sheets for all chemicals brought on site</a:t>
            </a:r>
          </a:p>
          <a:p>
            <a:pPr>
              <a:buClrTx/>
              <a:buFont typeface="Arial" panose="020B0604020202020204" pitchFamily="34" charset="0"/>
              <a:buChar char="•"/>
            </a:pPr>
            <a:endParaRPr lang="en-US" dirty="0" smtClean="0"/>
          </a:p>
          <a:p>
            <a:pPr marL="0" indent="0">
              <a:buClrTx/>
              <a:buNone/>
            </a:pPr>
            <a:r>
              <a:rPr lang="en-US" sz="3800" b="1" dirty="0" smtClean="0"/>
              <a:t>Non exhaustive Examples of Onsite Hazardous Chemicals            </a:t>
            </a:r>
          </a:p>
          <a:p>
            <a:pPr marL="0" indent="0">
              <a:buClrTx/>
              <a:buNone/>
            </a:pPr>
            <a:endParaRPr lang="en-US" sz="2400" dirty="0" smtClean="0"/>
          </a:p>
          <a:p>
            <a:pPr lvl="1">
              <a:buClrTx/>
              <a:buFont typeface="Arial" panose="020B0604020202020204" pitchFamily="34" charset="0"/>
              <a:buChar char="•"/>
            </a:pPr>
            <a:r>
              <a:rPr lang="en-US" sz="3600" dirty="0" smtClean="0"/>
              <a:t>Propane</a:t>
            </a:r>
          </a:p>
          <a:p>
            <a:pPr lvl="1">
              <a:buClrTx/>
              <a:buFont typeface="Arial" panose="020B0604020202020204" pitchFamily="34" charset="0"/>
              <a:buChar char="•"/>
            </a:pPr>
            <a:r>
              <a:rPr lang="en-US" sz="3600" dirty="0" smtClean="0"/>
              <a:t>Sewage</a:t>
            </a:r>
          </a:p>
          <a:p>
            <a:pPr lvl="1">
              <a:buClrTx/>
              <a:buFont typeface="Arial" panose="020B0604020202020204" pitchFamily="34" charset="0"/>
              <a:buChar char="•"/>
            </a:pPr>
            <a:r>
              <a:rPr lang="en-US" sz="3600" dirty="0" smtClean="0"/>
              <a:t>Sewer Gas</a:t>
            </a:r>
          </a:p>
          <a:p>
            <a:pPr lvl="1">
              <a:buClrTx/>
              <a:buFont typeface="Arial" panose="020B0604020202020204" pitchFamily="34" charset="0"/>
              <a:buChar char="•"/>
            </a:pPr>
            <a:r>
              <a:rPr lang="en-US" sz="3600" dirty="0" smtClean="0">
                <a:solidFill>
                  <a:schemeClr val="tx1"/>
                </a:solidFill>
              </a:rPr>
              <a:t>Mineral Oil</a:t>
            </a:r>
          </a:p>
          <a:p>
            <a:pPr lvl="1">
              <a:buClrTx/>
              <a:buFont typeface="Arial" panose="020B0604020202020204" pitchFamily="34" charset="0"/>
              <a:buChar char="•"/>
            </a:pPr>
            <a:r>
              <a:rPr lang="en-US" sz="3600" dirty="0" smtClean="0">
                <a:solidFill>
                  <a:schemeClr val="tx1"/>
                </a:solidFill>
              </a:rPr>
              <a:t>Mercury </a:t>
            </a:r>
          </a:p>
          <a:p>
            <a:pPr lvl="1">
              <a:buClrTx/>
              <a:buFont typeface="Arial" panose="020B0604020202020204" pitchFamily="34" charset="0"/>
              <a:buChar char="•"/>
            </a:pPr>
            <a:r>
              <a:rPr lang="en-US" sz="3600" dirty="0" smtClean="0">
                <a:solidFill>
                  <a:schemeClr val="tx1"/>
                </a:solidFill>
              </a:rPr>
              <a:t>Chlorine</a:t>
            </a:r>
          </a:p>
          <a:p>
            <a:pPr lvl="1">
              <a:buClrTx/>
              <a:buFont typeface="Arial" panose="020B0604020202020204" pitchFamily="34" charset="0"/>
              <a:buChar char="•"/>
            </a:pPr>
            <a:r>
              <a:rPr lang="en-US" sz="3600" b="1" dirty="0" smtClean="0">
                <a:solidFill>
                  <a:schemeClr val="tx1"/>
                </a:solidFill>
              </a:rPr>
              <a:t>Unknown chemicals in the ROW</a:t>
            </a:r>
          </a:p>
          <a:p>
            <a:pPr lvl="1">
              <a:buClrTx/>
              <a:buFont typeface="Arial" panose="020B0604020202020204" pitchFamily="34" charset="0"/>
              <a:buChar char="•"/>
            </a:pPr>
            <a:endParaRPr lang="en-US" sz="3600" b="1" dirty="0">
              <a:solidFill>
                <a:schemeClr val="tx1"/>
              </a:solidFill>
            </a:endParaRPr>
          </a:p>
          <a:p>
            <a:pPr marL="457200" lvl="1" indent="0">
              <a:buClrTx/>
              <a:buNone/>
            </a:pPr>
            <a:endParaRPr lang="en-US" sz="3600" b="1" dirty="0" smtClean="0">
              <a:solidFill>
                <a:schemeClr val="tx1"/>
              </a:solidFill>
            </a:endParaRPr>
          </a:p>
          <a:p>
            <a:pPr lvl="1"/>
            <a:endParaRPr lang="en-US" sz="2400" b="1" dirty="0" smtClean="0"/>
          </a:p>
          <a:p>
            <a:pPr marL="457200" lvl="1" indent="0">
              <a:buNone/>
            </a:pPr>
            <a:endParaRPr lang="en-US" dirty="0"/>
          </a:p>
          <a:p>
            <a:pPr marL="457200" lvl="1" indent="0">
              <a:buNone/>
            </a:pPr>
            <a:endParaRPr lang="en-US" dirty="0"/>
          </a:p>
          <a:p>
            <a:endParaRPr lang="en-US" dirty="0"/>
          </a:p>
        </p:txBody>
      </p:sp>
      <p:sp>
        <p:nvSpPr>
          <p:cNvPr id="6" name="TextBox 5"/>
          <p:cNvSpPr txBox="1"/>
          <p:nvPr/>
        </p:nvSpPr>
        <p:spPr>
          <a:xfrm>
            <a:off x="381000" y="228600"/>
            <a:ext cx="8382000" cy="646331"/>
          </a:xfrm>
          <a:prstGeom prst="rect">
            <a:avLst/>
          </a:prstGeom>
          <a:noFill/>
        </p:spPr>
        <p:txBody>
          <a:bodyPr wrap="square" rtlCol="0">
            <a:spAutoFit/>
          </a:bodyPr>
          <a:lstStyle/>
          <a:p>
            <a:r>
              <a:rPr lang="en-US" sz="3600" b="1" cap="all" dirty="0">
                <a:solidFill>
                  <a:srgbClr val="FF0000"/>
                </a:solidFill>
                <a:effectLst>
                  <a:reflection blurRad="12700" stA="18000" endPos="52000" dir="5400000" sy="-90000" algn="bl" rotWithShape="0"/>
                </a:effectLst>
                <a:ea typeface="+mj-ea"/>
                <a:cs typeface="+mj-cs"/>
              </a:rPr>
              <a:t>Contractor Safety</a:t>
            </a:r>
          </a:p>
        </p:txBody>
      </p:sp>
      <p:pic>
        <p:nvPicPr>
          <p:cNvPr id="8" name="Picture 14" descr="U-channel Post Mounti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7400" y="3468779"/>
            <a:ext cx="2206849" cy="2124559"/>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2547258"/>
      </p:ext>
    </p:extLst>
  </p:cSld>
  <p:clrMapOvr>
    <a:masterClrMapping/>
  </p:clrMapOvr>
  <mc:AlternateContent xmlns:mc="http://schemas.openxmlformats.org/markup-compatibility/2006" xmlns:p14="http://schemas.microsoft.com/office/powerpoint/2010/main">
    <mc:Choice Requires="p14">
      <p:transition spd="slow" p14:dur="2000" advClick="0" advTm="99000"/>
    </mc:Choice>
    <mc:Fallback xmlns="">
      <p:transition spd="slow" advClick="0" advTm="99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Contractor Safety	</a:t>
            </a:r>
            <a:endParaRPr lang="en-US" dirty="0">
              <a:solidFill>
                <a:srgbClr val="FF0000"/>
              </a:solidFill>
            </a:endParaRPr>
          </a:p>
        </p:txBody>
      </p:sp>
      <p:sp>
        <p:nvSpPr>
          <p:cNvPr id="3" name="Content Placeholder 2"/>
          <p:cNvSpPr>
            <a:spLocks noGrp="1"/>
          </p:cNvSpPr>
          <p:nvPr>
            <p:ph sz="half" idx="1"/>
          </p:nvPr>
        </p:nvSpPr>
        <p:spPr>
          <a:xfrm>
            <a:off x="304800" y="1600200"/>
            <a:ext cx="8229600" cy="4724400"/>
          </a:xfrm>
        </p:spPr>
        <p:txBody>
          <a:bodyPr>
            <a:normAutofit/>
          </a:bodyPr>
          <a:lstStyle/>
          <a:p>
            <a:pPr>
              <a:buClrTx/>
              <a:buFont typeface="Arial" panose="020B0604020202020204" pitchFamily="34" charset="0"/>
              <a:buChar char="•"/>
            </a:pPr>
            <a:r>
              <a:rPr lang="en-US" sz="2600" b="1" dirty="0" smtClean="0">
                <a:solidFill>
                  <a:schemeClr val="tx1"/>
                </a:solidFill>
              </a:rPr>
              <a:t>Fire Alarms</a:t>
            </a:r>
          </a:p>
          <a:p>
            <a:pPr lvl="1">
              <a:buClrTx/>
              <a:buFont typeface="Arial" panose="020B0604020202020204" pitchFamily="34" charset="0"/>
              <a:buChar char="•"/>
            </a:pPr>
            <a:r>
              <a:rPr lang="en-US" sz="1700" dirty="0" smtClean="0">
                <a:solidFill>
                  <a:schemeClr val="tx1"/>
                </a:solidFill>
              </a:rPr>
              <a:t>Exit at </a:t>
            </a:r>
            <a:r>
              <a:rPr lang="en-US" sz="1700" dirty="0">
                <a:solidFill>
                  <a:schemeClr val="tx1"/>
                </a:solidFill>
              </a:rPr>
              <a:t>n</a:t>
            </a:r>
            <a:r>
              <a:rPr lang="en-US" sz="1700" dirty="0" smtClean="0">
                <a:solidFill>
                  <a:schemeClr val="tx1"/>
                </a:solidFill>
              </a:rPr>
              <a:t>earest </a:t>
            </a:r>
            <a:r>
              <a:rPr lang="en-US" sz="1700" dirty="0" smtClean="0">
                <a:solidFill>
                  <a:schemeClr val="tx1"/>
                </a:solidFill>
              </a:rPr>
              <a:t>point</a:t>
            </a:r>
          </a:p>
          <a:p>
            <a:pPr lvl="1">
              <a:buClrTx/>
              <a:buFont typeface="Arial" panose="020B0604020202020204" pitchFamily="34" charset="0"/>
              <a:buChar char="•"/>
            </a:pPr>
            <a:r>
              <a:rPr lang="en-US" sz="1700" dirty="0" smtClean="0">
                <a:solidFill>
                  <a:schemeClr val="tx1"/>
                </a:solidFill>
              </a:rPr>
              <a:t>Report </a:t>
            </a:r>
            <a:r>
              <a:rPr lang="en-US" sz="1700" dirty="0" smtClean="0">
                <a:solidFill>
                  <a:schemeClr val="tx1"/>
                </a:solidFill>
              </a:rPr>
              <a:t>to nearest evacuation area</a:t>
            </a:r>
          </a:p>
          <a:p>
            <a:pPr>
              <a:buClrTx/>
              <a:buFont typeface="Arial" panose="020B0604020202020204" pitchFamily="34" charset="0"/>
              <a:buChar char="•"/>
            </a:pPr>
            <a:r>
              <a:rPr lang="en-US" sz="2600" b="1" dirty="0" smtClean="0">
                <a:solidFill>
                  <a:schemeClr val="tx1"/>
                </a:solidFill>
              </a:rPr>
              <a:t>Sever Weather Notification</a:t>
            </a:r>
          </a:p>
          <a:p>
            <a:pPr lvl="1">
              <a:buClrTx/>
              <a:buFont typeface="Arial" panose="020B0604020202020204" pitchFamily="34" charset="0"/>
              <a:buChar char="•"/>
            </a:pPr>
            <a:r>
              <a:rPr lang="en-US" sz="1700" dirty="0" smtClean="0">
                <a:solidFill>
                  <a:schemeClr val="tx1"/>
                </a:solidFill>
              </a:rPr>
              <a:t>Incudes severe storms and/or tornadoes</a:t>
            </a:r>
          </a:p>
          <a:p>
            <a:pPr lvl="1">
              <a:buClrTx/>
              <a:buFont typeface="Arial" panose="020B0604020202020204" pitchFamily="34" charset="0"/>
              <a:buChar char="•"/>
            </a:pPr>
            <a:r>
              <a:rPr lang="en-US" sz="1700" dirty="0" smtClean="0">
                <a:solidFill>
                  <a:schemeClr val="tx1"/>
                </a:solidFill>
              </a:rPr>
              <a:t>Report to tornado shelters located inside the </a:t>
            </a:r>
            <a:r>
              <a:rPr lang="en-US" sz="1700" dirty="0" smtClean="0">
                <a:solidFill>
                  <a:schemeClr val="tx1"/>
                </a:solidFill>
              </a:rPr>
              <a:t>building.</a:t>
            </a:r>
          </a:p>
          <a:p>
            <a:pPr lvl="1">
              <a:buClrTx/>
              <a:buFont typeface="Arial" panose="020B0604020202020204" pitchFamily="34" charset="0"/>
              <a:buChar char="•"/>
            </a:pPr>
            <a:r>
              <a:rPr lang="en-US" sz="1700" dirty="0" smtClean="0">
                <a:solidFill>
                  <a:schemeClr val="tx1"/>
                </a:solidFill>
              </a:rPr>
              <a:t>Wait </a:t>
            </a:r>
            <a:r>
              <a:rPr lang="en-US" sz="1700" dirty="0" smtClean="0">
                <a:solidFill>
                  <a:schemeClr val="tx1"/>
                </a:solidFill>
              </a:rPr>
              <a:t>for all clear from BPW.</a:t>
            </a:r>
          </a:p>
          <a:p>
            <a:pPr>
              <a:buClrTx/>
              <a:buFont typeface="Arial" panose="020B0604020202020204" pitchFamily="34" charset="0"/>
              <a:buChar char="•"/>
            </a:pPr>
            <a:r>
              <a:rPr lang="en-US" sz="2600" b="1" dirty="0" smtClean="0">
                <a:solidFill>
                  <a:schemeClr val="tx1"/>
                </a:solidFill>
              </a:rPr>
              <a:t>First Aid Kits</a:t>
            </a:r>
          </a:p>
          <a:p>
            <a:pPr lvl="1">
              <a:buClrTx/>
              <a:buFont typeface="Arial" panose="020B0604020202020204" pitchFamily="34" charset="0"/>
              <a:buChar char="•"/>
            </a:pPr>
            <a:r>
              <a:rPr lang="en-US" sz="1700" dirty="0" smtClean="0">
                <a:solidFill>
                  <a:schemeClr val="tx1"/>
                </a:solidFill>
              </a:rPr>
              <a:t>Locate BPW representative </a:t>
            </a:r>
            <a:endParaRPr lang="en-US" sz="1700" dirty="0" smtClean="0">
              <a:solidFill>
                <a:schemeClr val="tx1"/>
              </a:solidFill>
            </a:endParaRPr>
          </a:p>
        </p:txBody>
      </p:sp>
    </p:spTree>
    <p:extLst>
      <p:ext uri="{BB962C8B-B14F-4D97-AF65-F5344CB8AC3E}">
        <p14:creationId xmlns:p14="http://schemas.microsoft.com/office/powerpoint/2010/main" val="4043180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229600" cy="609600"/>
          </a:xfrm>
        </p:spPr>
        <p:txBody>
          <a:bodyPr>
            <a:noAutofit/>
          </a:bodyPr>
          <a:lstStyle/>
          <a:p>
            <a:r>
              <a:rPr lang="en-US" b="1" dirty="0">
                <a:solidFill>
                  <a:srgbClr val="FF0000"/>
                </a:solidFill>
                <a:effectLst>
                  <a:reflection blurRad="12700" stA="18000" endPos="52000" dir="5400000" sy="-90000" algn="bl" rotWithShape="0"/>
                </a:effectLst>
                <a:latin typeface="+mn-lt"/>
              </a:rPr>
              <a:t>Contractor Safety</a:t>
            </a:r>
          </a:p>
        </p:txBody>
      </p:sp>
      <p:sp>
        <p:nvSpPr>
          <p:cNvPr id="3" name="Content Placeholder 2"/>
          <p:cNvSpPr>
            <a:spLocks noGrp="1"/>
          </p:cNvSpPr>
          <p:nvPr>
            <p:ph idx="1"/>
          </p:nvPr>
        </p:nvSpPr>
        <p:spPr>
          <a:xfrm>
            <a:off x="381000" y="990600"/>
            <a:ext cx="6096000" cy="4953000"/>
          </a:xfrm>
        </p:spPr>
        <p:txBody>
          <a:bodyPr>
            <a:normAutofit fontScale="70000" lnSpcReduction="20000"/>
          </a:bodyPr>
          <a:lstStyle/>
          <a:p>
            <a:endParaRPr lang="en-US" dirty="0" smtClean="0"/>
          </a:p>
          <a:p>
            <a:pPr marL="0" indent="0">
              <a:buClrTx/>
              <a:buNone/>
            </a:pPr>
            <a:r>
              <a:rPr lang="en-US" sz="3400" b="1" dirty="0" smtClean="0"/>
              <a:t>PPE</a:t>
            </a:r>
          </a:p>
          <a:p>
            <a:pPr marL="457200" lvl="1" indent="0">
              <a:buClrTx/>
              <a:buNone/>
            </a:pPr>
            <a:r>
              <a:rPr lang="en-US" dirty="0" smtClean="0"/>
              <a:t>PPE appropriate to the work shall be provided by the Contractor.  Examples of this would include:</a:t>
            </a:r>
          </a:p>
          <a:p>
            <a:pPr lvl="1">
              <a:buClrTx/>
              <a:buFont typeface="Arial" panose="020B0604020202020204" pitchFamily="34" charset="0"/>
              <a:buChar char="•"/>
            </a:pPr>
            <a:r>
              <a:rPr lang="en-US" dirty="0" smtClean="0"/>
              <a:t>Hard Hat </a:t>
            </a:r>
          </a:p>
          <a:p>
            <a:pPr lvl="1">
              <a:buClrTx/>
              <a:buFont typeface="Arial" panose="020B0604020202020204" pitchFamily="34" charset="0"/>
              <a:buChar char="•"/>
            </a:pPr>
            <a:r>
              <a:rPr lang="en-US" dirty="0" smtClean="0"/>
              <a:t>Gloves</a:t>
            </a:r>
          </a:p>
          <a:p>
            <a:pPr lvl="1">
              <a:buClrTx/>
              <a:buFont typeface="Arial" panose="020B0604020202020204" pitchFamily="34" charset="0"/>
              <a:buChar char="•"/>
            </a:pPr>
            <a:r>
              <a:rPr lang="en-US" dirty="0" smtClean="0"/>
              <a:t>Steel Toed Shoes</a:t>
            </a:r>
          </a:p>
          <a:p>
            <a:pPr lvl="1">
              <a:buClrTx/>
              <a:buFont typeface="Arial" panose="020B0604020202020204" pitchFamily="34" charset="0"/>
              <a:buChar char="•"/>
            </a:pPr>
            <a:r>
              <a:rPr lang="en-US" dirty="0" smtClean="0"/>
              <a:t>Safety Glasses\ Face Shields</a:t>
            </a:r>
          </a:p>
          <a:p>
            <a:pPr lvl="1">
              <a:buClrTx/>
              <a:buFont typeface="Arial" panose="020B0604020202020204" pitchFamily="34" charset="0"/>
              <a:buChar char="•"/>
            </a:pPr>
            <a:r>
              <a:rPr lang="en-US" dirty="0" smtClean="0"/>
              <a:t>Hearing Protection </a:t>
            </a:r>
            <a:endParaRPr lang="en-US" dirty="0"/>
          </a:p>
          <a:p>
            <a:pPr lvl="1">
              <a:buClrTx/>
              <a:buFont typeface="Arial" panose="020B0604020202020204" pitchFamily="34" charset="0"/>
              <a:buChar char="•"/>
            </a:pPr>
            <a:r>
              <a:rPr lang="en-US" dirty="0" smtClean="0"/>
              <a:t>Fall Protection</a:t>
            </a:r>
          </a:p>
          <a:p>
            <a:pPr lvl="1">
              <a:buClrTx/>
              <a:buFont typeface="Arial" panose="020B0604020202020204" pitchFamily="34" charset="0"/>
              <a:buChar char="•"/>
            </a:pPr>
            <a:r>
              <a:rPr lang="en-US" dirty="0" smtClean="0"/>
              <a:t>Arc Flash Protection</a:t>
            </a:r>
          </a:p>
          <a:p>
            <a:pPr lvl="1">
              <a:buClrTx/>
              <a:buFont typeface="Arial" panose="020B0604020202020204" pitchFamily="34" charset="0"/>
              <a:buChar char="•"/>
            </a:pPr>
            <a:r>
              <a:rPr lang="en-US" dirty="0" smtClean="0"/>
              <a:t>High Visibility Clothing</a:t>
            </a:r>
          </a:p>
          <a:p>
            <a:pPr lvl="1">
              <a:buClrTx/>
              <a:buFont typeface="Arial" panose="020B0604020202020204" pitchFamily="34" charset="0"/>
              <a:buChar char="•"/>
            </a:pPr>
            <a:r>
              <a:rPr lang="en-US" dirty="0" smtClean="0"/>
              <a:t>Voltage Proximity Sensor</a:t>
            </a:r>
          </a:p>
          <a:p>
            <a:pPr lvl="1">
              <a:buClrTx/>
              <a:buFont typeface="Arial" panose="020B0604020202020204" pitchFamily="34" charset="0"/>
              <a:buChar char="•"/>
            </a:pPr>
            <a:r>
              <a:rPr lang="en-US" dirty="0" smtClean="0"/>
              <a:t>Voltage Rated Rubber Gloves</a:t>
            </a:r>
          </a:p>
          <a:p>
            <a:pPr lvl="1">
              <a:buClrTx/>
              <a:buFont typeface="Arial" panose="020B0604020202020204" pitchFamily="34" charset="0"/>
              <a:buChar char="•"/>
            </a:pPr>
            <a:endParaRPr lang="en-US" dirty="0" smtClean="0"/>
          </a:p>
          <a:p>
            <a:pPr marL="0" indent="0">
              <a:buNone/>
            </a:pPr>
            <a:endParaRPr lang="en-US" dirty="0" smtClean="0"/>
          </a:p>
          <a:p>
            <a:pPr marL="0" indent="0">
              <a:buClrTx/>
              <a:buNone/>
            </a:pPr>
            <a:endParaRPr lang="en-US" dirty="0" smtClean="0"/>
          </a:p>
          <a:p>
            <a:pPr lvl="1"/>
            <a:endParaRPr lang="en-US" dirty="0" smtClean="0"/>
          </a:p>
          <a:p>
            <a:endParaRPr lang="en-US" dirty="0"/>
          </a:p>
        </p:txBody>
      </p:sp>
      <p:pic>
        <p:nvPicPr>
          <p:cNvPr id="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1865" y="1447800"/>
            <a:ext cx="1288362" cy="13716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descr="Image result for 3m earmuff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54901" y="1447800"/>
            <a:ext cx="1371600" cy="13716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7" name="Picture 2" descr="Image result for anti impact glove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43800" y="2895600"/>
            <a:ext cx="1348034" cy="100584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 name="Picture 1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30858" y="2797233"/>
            <a:ext cx="1503541" cy="100584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j030284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43800" y="3962400"/>
            <a:ext cx="1376249" cy="100584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 name="Picture 2" descr="Image result for high vis vest Ansi 2">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354901" y="3779520"/>
            <a:ext cx="1097280" cy="109728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1" name="Picture 8" descr="slide123_thumb"/>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a:xfrm>
            <a:off x="7494361" y="4936375"/>
            <a:ext cx="1513575" cy="128016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2" name="Picture 2" descr="http://www.homedepot.com/catalog/productImages/1000/27/2763781d-d637-49dd-972a-fd1962f73b99_1000.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215029" y="4936375"/>
            <a:ext cx="1280160" cy="128016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37208"/>
      </p:ext>
    </p:extLst>
  </p:cSld>
  <p:clrMapOvr>
    <a:masterClrMapping/>
  </p:clrMapOvr>
  <p:transition spd="med" advClick="0" advTm="54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838200"/>
          </a:xfrm>
        </p:spPr>
        <p:txBody>
          <a:bodyPr>
            <a:normAutofit/>
          </a:bodyPr>
          <a:lstStyle/>
          <a:p>
            <a:r>
              <a:rPr lang="en-US" b="1" dirty="0">
                <a:solidFill>
                  <a:srgbClr val="FF0000"/>
                </a:solidFill>
                <a:effectLst>
                  <a:reflection blurRad="12700" stA="18000" endPos="52000" dir="5400000" sy="-90000" algn="bl" rotWithShape="0"/>
                </a:effectLst>
                <a:latin typeface="+mn-lt"/>
              </a:rPr>
              <a:t>Contractor Safety</a:t>
            </a:r>
          </a:p>
        </p:txBody>
      </p:sp>
      <p:sp>
        <p:nvSpPr>
          <p:cNvPr id="3" name="Content Placeholder 2"/>
          <p:cNvSpPr>
            <a:spLocks noGrp="1"/>
          </p:cNvSpPr>
          <p:nvPr>
            <p:ph idx="1"/>
          </p:nvPr>
        </p:nvSpPr>
        <p:spPr>
          <a:xfrm>
            <a:off x="304800" y="1371600"/>
            <a:ext cx="6172200" cy="4800600"/>
          </a:xfrm>
        </p:spPr>
        <p:txBody>
          <a:bodyPr>
            <a:normAutofit/>
          </a:bodyPr>
          <a:lstStyle/>
          <a:p>
            <a:pPr>
              <a:buClrTx/>
              <a:buFont typeface="Arial" panose="020B0604020202020204" pitchFamily="34" charset="0"/>
              <a:buChar char="•"/>
            </a:pPr>
            <a:r>
              <a:rPr lang="en-US" sz="2200" b="1" dirty="0" smtClean="0">
                <a:solidFill>
                  <a:schemeClr val="tx1"/>
                </a:solidFill>
              </a:rPr>
              <a:t>Blood borne Pathogens</a:t>
            </a:r>
          </a:p>
          <a:p>
            <a:pPr lvl="1">
              <a:buClrTx/>
              <a:buFont typeface="Arial" panose="020B0604020202020204" pitchFamily="34" charset="0"/>
              <a:buChar char="•"/>
            </a:pPr>
            <a:r>
              <a:rPr lang="en-US" sz="1600" dirty="0" smtClean="0">
                <a:solidFill>
                  <a:schemeClr val="tx1"/>
                </a:solidFill>
              </a:rPr>
              <a:t>The Contractor may encounter or create confined spaces during the course of the work.</a:t>
            </a:r>
          </a:p>
          <a:p>
            <a:pPr lvl="1">
              <a:buClrTx/>
              <a:buFont typeface="Arial" panose="020B0604020202020204" pitchFamily="34" charset="0"/>
              <a:buChar char="•"/>
            </a:pPr>
            <a:r>
              <a:rPr lang="en-US" sz="1600" dirty="0" smtClean="0">
                <a:solidFill>
                  <a:schemeClr val="tx1"/>
                </a:solidFill>
              </a:rPr>
              <a:t>Workers shall be able to identify a confined space.</a:t>
            </a:r>
          </a:p>
          <a:p>
            <a:pPr lvl="1">
              <a:buClrTx/>
              <a:buFont typeface="Arial" panose="020B0604020202020204" pitchFamily="34" charset="0"/>
              <a:buChar char="•"/>
            </a:pPr>
            <a:r>
              <a:rPr lang="en-US" sz="1600" dirty="0" smtClean="0">
                <a:solidFill>
                  <a:schemeClr val="tx1"/>
                </a:solidFill>
              </a:rPr>
              <a:t>Entry into a confined space will be completed using either a Contractor supplied program or utilizing the HBPW entry program.</a:t>
            </a:r>
          </a:p>
          <a:p>
            <a:pPr>
              <a:buClrTx/>
              <a:buFont typeface="Arial" panose="020B0604020202020204" pitchFamily="34" charset="0"/>
              <a:buChar char="•"/>
            </a:pPr>
            <a:r>
              <a:rPr lang="en-US" sz="2200" b="1" dirty="0" smtClean="0">
                <a:solidFill>
                  <a:schemeClr val="tx1"/>
                </a:solidFill>
              </a:rPr>
              <a:t>Safety Showers and </a:t>
            </a:r>
            <a:r>
              <a:rPr lang="en-US" sz="2200" b="1" dirty="0">
                <a:solidFill>
                  <a:schemeClr val="tx1"/>
                </a:solidFill>
              </a:rPr>
              <a:t>E</a:t>
            </a:r>
            <a:r>
              <a:rPr lang="en-US" sz="2200" b="1" dirty="0" smtClean="0">
                <a:solidFill>
                  <a:schemeClr val="tx1"/>
                </a:solidFill>
              </a:rPr>
              <a:t>yewash Stations </a:t>
            </a:r>
          </a:p>
          <a:p>
            <a:pPr lvl="1">
              <a:buClrTx/>
              <a:buFont typeface="Arial" panose="020B0604020202020204" pitchFamily="34" charset="0"/>
              <a:buChar char="•"/>
            </a:pPr>
            <a:r>
              <a:rPr lang="en-US" sz="1600" dirty="0" smtClean="0">
                <a:solidFill>
                  <a:schemeClr val="tx1"/>
                </a:solidFill>
              </a:rPr>
              <a:t>N/A</a:t>
            </a:r>
          </a:p>
          <a:p>
            <a:pPr>
              <a:buClrTx/>
              <a:buSzPct val="65000"/>
              <a:buFont typeface="Arial" panose="020B0604020202020204" pitchFamily="34" charset="0"/>
              <a:buChar char="•"/>
            </a:pPr>
            <a:r>
              <a:rPr lang="en-US" sz="2600" b="1" dirty="0" smtClean="0">
                <a:solidFill>
                  <a:schemeClr val="tx1"/>
                </a:solidFill>
              </a:rPr>
              <a:t>Chemical Spill Procedure</a:t>
            </a:r>
          </a:p>
          <a:p>
            <a:pPr lvl="1">
              <a:buClrTx/>
              <a:buFont typeface="Arial" panose="020B0604020202020204" pitchFamily="34" charset="0"/>
              <a:buChar char="•"/>
            </a:pPr>
            <a:r>
              <a:rPr lang="en-US" sz="1600" dirty="0" smtClean="0">
                <a:solidFill>
                  <a:schemeClr val="tx1"/>
                </a:solidFill>
              </a:rPr>
              <a:t>Notify HBPW of spill, what spilled and where the spill is.</a:t>
            </a:r>
          </a:p>
          <a:p>
            <a:pPr lvl="1">
              <a:buClrTx/>
              <a:buFont typeface="Arial" panose="020B0604020202020204" pitchFamily="34" charset="0"/>
              <a:buChar char="•"/>
            </a:pPr>
            <a:r>
              <a:rPr lang="en-US" sz="1600" dirty="0" smtClean="0">
                <a:solidFill>
                  <a:schemeClr val="tx1"/>
                </a:solidFill>
              </a:rPr>
              <a:t>Evacuate affected areas if deemed necessary.</a:t>
            </a:r>
          </a:p>
          <a:p>
            <a:pPr>
              <a:buClrTx/>
              <a:buFont typeface="Arial" panose="020B0604020202020204" pitchFamily="34" charset="0"/>
              <a:buChar char="•"/>
            </a:pPr>
            <a:endParaRPr lang="en-US" sz="2400" b="1" dirty="0" smtClean="0">
              <a:solidFill>
                <a:schemeClr val="tx1"/>
              </a:solidFill>
            </a:endParaRPr>
          </a:p>
          <a:p>
            <a:endParaRPr lang="en-US" dirty="0" smtClean="0"/>
          </a:p>
          <a:p>
            <a:pPr lvl="1"/>
            <a:endParaRPr lang="en-US" dirty="0"/>
          </a:p>
        </p:txBody>
      </p:sp>
    </p:spTree>
    <p:extLst>
      <p:ext uri="{BB962C8B-B14F-4D97-AF65-F5344CB8AC3E}">
        <p14:creationId xmlns:p14="http://schemas.microsoft.com/office/powerpoint/2010/main" val="1184050989"/>
      </p:ext>
    </p:extLst>
  </p:cSld>
  <p:clrMapOvr>
    <a:masterClrMapping/>
  </p:clrMapOvr>
  <mc:AlternateContent xmlns:mc="http://schemas.openxmlformats.org/markup-compatibility/2006" xmlns:p14="http://schemas.microsoft.com/office/powerpoint/2010/main">
    <mc:Choice Requires="p14">
      <p:transition spd="slow" p14:dur="2000" advClick="0" advTm="66000"/>
    </mc:Choice>
    <mc:Fallback xmlns="">
      <p:transition spd="slow" advClick="0" advTm="66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Contractor Safety</a:t>
            </a:r>
            <a:endParaRPr lang="en-US" dirty="0">
              <a:solidFill>
                <a:srgbClr val="FF0000"/>
              </a:solidFill>
            </a:endParaRPr>
          </a:p>
        </p:txBody>
      </p:sp>
      <p:sp>
        <p:nvSpPr>
          <p:cNvPr id="3" name="Content Placeholder 2"/>
          <p:cNvSpPr>
            <a:spLocks noGrp="1"/>
          </p:cNvSpPr>
          <p:nvPr>
            <p:ph sz="half" idx="1"/>
          </p:nvPr>
        </p:nvSpPr>
        <p:spPr/>
        <p:txBody>
          <a:bodyPr>
            <a:normAutofit/>
          </a:bodyPr>
          <a:lstStyle/>
          <a:p>
            <a:pPr>
              <a:buClrTx/>
              <a:buFont typeface="Arial" panose="020B0604020202020204" pitchFamily="34" charset="0"/>
              <a:buChar char="•"/>
            </a:pPr>
            <a:r>
              <a:rPr lang="en-US" sz="2000" b="1" dirty="0" smtClean="0"/>
              <a:t>Hot </a:t>
            </a:r>
            <a:r>
              <a:rPr lang="en-US" sz="2000" b="1" dirty="0"/>
              <a:t>Work (welding, cutting, grinding, etc.)</a:t>
            </a:r>
          </a:p>
          <a:p>
            <a:pPr lvl="1">
              <a:buClrTx/>
              <a:buFont typeface="Arial" panose="020B0604020202020204" pitchFamily="34" charset="0"/>
              <a:buChar char="•"/>
            </a:pPr>
            <a:r>
              <a:rPr lang="en-US" sz="1600" dirty="0"/>
              <a:t>BPW Hot Work Permit must be completed</a:t>
            </a:r>
          </a:p>
          <a:p>
            <a:pPr>
              <a:buClrTx/>
              <a:buFont typeface="Arial" panose="020B0604020202020204" pitchFamily="34" charset="0"/>
              <a:buChar char="•"/>
            </a:pPr>
            <a:r>
              <a:rPr lang="en-US" sz="2000" b="1" dirty="0" smtClean="0">
                <a:solidFill>
                  <a:schemeClr val="tx1"/>
                </a:solidFill>
              </a:rPr>
              <a:t>Confined </a:t>
            </a:r>
            <a:r>
              <a:rPr lang="en-US" sz="2000" b="1" dirty="0">
                <a:solidFill>
                  <a:schemeClr val="tx1"/>
                </a:solidFill>
              </a:rPr>
              <a:t>Space Entry</a:t>
            </a:r>
          </a:p>
          <a:p>
            <a:pPr lvl="1">
              <a:buClrTx/>
              <a:buFont typeface="Arial" panose="020B0604020202020204" pitchFamily="34" charset="0"/>
              <a:buChar char="•"/>
            </a:pPr>
            <a:r>
              <a:rPr lang="en-US" sz="1600" dirty="0" smtClean="0">
                <a:solidFill>
                  <a:schemeClr val="tx1"/>
                </a:solidFill>
              </a:rPr>
              <a:t>The </a:t>
            </a:r>
            <a:r>
              <a:rPr lang="en-US" sz="1600" dirty="0">
                <a:solidFill>
                  <a:schemeClr val="tx1"/>
                </a:solidFill>
              </a:rPr>
              <a:t>Contractor may encounter or create confined spaces during the course of the work.</a:t>
            </a:r>
          </a:p>
          <a:p>
            <a:pPr lvl="1">
              <a:buClrTx/>
              <a:buFont typeface="Arial" panose="020B0604020202020204" pitchFamily="34" charset="0"/>
              <a:buChar char="•"/>
            </a:pPr>
            <a:r>
              <a:rPr lang="en-US" sz="1600" dirty="0" smtClean="0">
                <a:solidFill>
                  <a:schemeClr val="tx1"/>
                </a:solidFill>
              </a:rPr>
              <a:t>Workers </a:t>
            </a:r>
            <a:r>
              <a:rPr lang="en-US" sz="1600" dirty="0">
                <a:solidFill>
                  <a:schemeClr val="tx1"/>
                </a:solidFill>
              </a:rPr>
              <a:t>shall be able to identify a confined space.</a:t>
            </a:r>
          </a:p>
          <a:p>
            <a:pPr lvl="1">
              <a:buClrTx/>
              <a:buFont typeface="Arial" panose="020B0604020202020204" pitchFamily="34" charset="0"/>
              <a:buChar char="•"/>
            </a:pPr>
            <a:r>
              <a:rPr lang="en-US" sz="1600" dirty="0" smtClean="0">
                <a:solidFill>
                  <a:schemeClr val="tx1"/>
                </a:solidFill>
              </a:rPr>
              <a:t>Entry </a:t>
            </a:r>
            <a:r>
              <a:rPr lang="en-US" sz="1600" dirty="0">
                <a:solidFill>
                  <a:schemeClr val="tx1"/>
                </a:solidFill>
              </a:rPr>
              <a:t>into a confined space will be completed using either a Contractor supplied program or utilizing the HBPW entry program.</a:t>
            </a:r>
          </a:p>
          <a:p>
            <a:pPr marL="403225" indent="-346075">
              <a:buClrTx/>
              <a:buFont typeface="Arial" panose="020B0604020202020204" pitchFamily="34" charset="0"/>
              <a:buChar char="•"/>
            </a:pPr>
            <a:endParaRPr lang="en-US" dirty="0"/>
          </a:p>
        </p:txBody>
      </p:sp>
      <p:sp>
        <p:nvSpPr>
          <p:cNvPr id="4" name="Content Placeholder 3"/>
          <p:cNvSpPr>
            <a:spLocks noGrp="1"/>
          </p:cNvSpPr>
          <p:nvPr>
            <p:ph sz="half" idx="2"/>
          </p:nvPr>
        </p:nvSpPr>
        <p:spPr/>
        <p:txBody>
          <a:bodyPr>
            <a:normAutofit/>
          </a:bodyPr>
          <a:lstStyle/>
          <a:p>
            <a:pPr>
              <a:buClrTx/>
              <a:buFont typeface="Arial" panose="020B0604020202020204" pitchFamily="34" charset="0"/>
              <a:buChar char="•"/>
            </a:pPr>
            <a:r>
              <a:rPr lang="en-US" sz="2000" b="1" dirty="0"/>
              <a:t>Elevated Work</a:t>
            </a:r>
          </a:p>
          <a:p>
            <a:pPr lvl="1">
              <a:buClrTx/>
              <a:buFont typeface="Arial" panose="020B0604020202020204" pitchFamily="34" charset="0"/>
              <a:buChar char="•"/>
            </a:pPr>
            <a:r>
              <a:rPr lang="en-US" sz="1600" dirty="0"/>
              <a:t>Must follow MIOSHA regulations.</a:t>
            </a:r>
          </a:p>
          <a:p>
            <a:pPr lvl="1">
              <a:buClrTx/>
              <a:buFont typeface="Arial" panose="020B0604020202020204" pitchFamily="34" charset="0"/>
              <a:buChar char="•"/>
            </a:pPr>
            <a:r>
              <a:rPr lang="en-US" sz="1600" dirty="0"/>
              <a:t>Elevated work may be encountered from lift equipment, HBPW facilities and Contractor supplied work platforms.</a:t>
            </a:r>
          </a:p>
          <a:p>
            <a:pPr lvl="1">
              <a:buClrTx/>
              <a:buFont typeface="Arial" panose="020B0604020202020204" pitchFamily="34" charset="0"/>
              <a:buChar char="•"/>
            </a:pPr>
            <a:r>
              <a:rPr lang="en-US" sz="1600" dirty="0"/>
              <a:t>Contractor to supply all necessary PPE, fall protection, and fall arrest systems</a:t>
            </a:r>
            <a:r>
              <a:rPr lang="en-US" sz="1600" dirty="0" smtClean="0"/>
              <a:t>.</a:t>
            </a:r>
          </a:p>
          <a:p>
            <a:pPr>
              <a:buClrTx/>
              <a:buFont typeface="Arial" panose="020B0604020202020204" pitchFamily="34" charset="0"/>
              <a:buChar char="•"/>
            </a:pPr>
            <a:r>
              <a:rPr lang="en-US" sz="2000" b="1" dirty="0"/>
              <a:t>Arc Flash Compliance</a:t>
            </a:r>
          </a:p>
          <a:p>
            <a:pPr lvl="1">
              <a:buClrTx/>
              <a:buFont typeface="Arial" panose="020B0604020202020204" pitchFamily="34" charset="0"/>
              <a:buChar char="•"/>
            </a:pPr>
            <a:r>
              <a:rPr lang="en-US" sz="1600" dirty="0"/>
              <a:t>Notify HBPW contact </a:t>
            </a:r>
            <a:r>
              <a:rPr lang="en-US" sz="1600" i="1" dirty="0"/>
              <a:t>before</a:t>
            </a:r>
            <a:r>
              <a:rPr lang="en-US" sz="1600" dirty="0"/>
              <a:t> opening any electrical panel</a:t>
            </a:r>
            <a:r>
              <a:rPr lang="en-US" sz="1600" dirty="0" smtClean="0"/>
              <a:t>.</a:t>
            </a:r>
          </a:p>
          <a:p>
            <a:pPr>
              <a:buClrTx/>
              <a:buFont typeface="Arial" panose="020B0604020202020204" pitchFamily="34" charset="0"/>
              <a:buChar char="•"/>
            </a:pPr>
            <a:r>
              <a:rPr lang="en-US" sz="2000" b="1" dirty="0"/>
              <a:t>Lockout/</a:t>
            </a:r>
            <a:r>
              <a:rPr lang="en-US" sz="2000" b="1" dirty="0" err="1"/>
              <a:t>Tagout</a:t>
            </a:r>
            <a:endParaRPr lang="en-US" sz="2000" b="1" dirty="0"/>
          </a:p>
          <a:p>
            <a:pPr lvl="1">
              <a:buClrTx/>
              <a:buFont typeface="Arial" panose="020B0604020202020204" pitchFamily="34" charset="0"/>
              <a:buChar char="•"/>
            </a:pPr>
            <a:r>
              <a:rPr lang="en-US" sz="1600" dirty="0"/>
              <a:t>Must follow HBPW Program </a:t>
            </a:r>
          </a:p>
          <a:p>
            <a:pPr lvl="1">
              <a:buClrTx/>
              <a:buFont typeface="Arial" panose="020B0604020202020204" pitchFamily="34" charset="0"/>
              <a:buChar char="•"/>
            </a:pPr>
            <a:r>
              <a:rPr lang="en-US" sz="1600" dirty="0"/>
              <a:t>Must coordinate with HBPW </a:t>
            </a:r>
            <a:r>
              <a:rPr lang="en-US" sz="1600" dirty="0" smtClean="0"/>
              <a:t>staff</a:t>
            </a:r>
            <a:endParaRPr lang="en-US" sz="2000" dirty="0"/>
          </a:p>
          <a:p>
            <a:pPr marL="403225" indent="-346075">
              <a:buClrTx/>
              <a:buFont typeface="Arial" panose="020B0604020202020204" pitchFamily="34" charset="0"/>
              <a:buChar char="•"/>
            </a:pPr>
            <a:endParaRPr lang="en-US" dirty="0"/>
          </a:p>
        </p:txBody>
      </p:sp>
    </p:spTree>
    <p:extLst>
      <p:ext uri="{BB962C8B-B14F-4D97-AF65-F5344CB8AC3E}">
        <p14:creationId xmlns:p14="http://schemas.microsoft.com/office/powerpoint/2010/main" val="372441168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B287E0FFFCCF149B1C578A08EF712D5" ma:contentTypeVersion="0" ma:contentTypeDescription="Create a new document." ma:contentTypeScope="" ma:versionID="30f64e379fb5911dfadc47cb79b3572f">
  <xsd:schema xmlns:xsd="http://www.w3.org/2001/XMLSchema" xmlns:xs="http://www.w3.org/2001/XMLSchema" xmlns:p="http://schemas.microsoft.com/office/2006/metadata/properties" targetNamespace="http://schemas.microsoft.com/office/2006/metadata/properties" ma:root="true" ma:fieldsID="711b5f35d88f7f6ebfe284b0f73f4393">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CF5614F-2DBF-4B6D-8A70-A143A487FFA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F28AF9AD-3E69-4CCB-83C5-349601262D36}">
  <ds:schemaRefs>
    <ds:schemaRef ds:uri="http://schemas.microsoft.com/sharepoint/v3/contenttype/forms"/>
  </ds:schemaRefs>
</ds:datastoreItem>
</file>

<file path=customXml/itemProps3.xml><?xml version="1.0" encoding="utf-8"?>
<ds:datastoreItem xmlns:ds="http://schemas.openxmlformats.org/officeDocument/2006/customXml" ds:itemID="{71F2F745-D436-406D-9421-22DA80B2160C}">
  <ds:schemaRefs>
    <ds:schemaRef ds:uri="http://purl.org/dc/elements/1.1/"/>
    <ds:schemaRef ds:uri="http://schemas.microsoft.com/office/2006/metadata/properties"/>
    <ds:schemaRef ds:uri="http://www.w3.org/XML/1998/namespace"/>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Trek</Template>
  <TotalTime>13705</TotalTime>
  <Words>1036</Words>
  <Application>Microsoft Office PowerPoint</Application>
  <PresentationFormat>On-screen Show (4:3)</PresentationFormat>
  <Paragraphs>134</Paragraphs>
  <Slides>11</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Arial Rounded MT Bold</vt:lpstr>
      <vt:lpstr>Calibri</vt:lpstr>
      <vt:lpstr>Franklin Gothic Book</vt:lpstr>
      <vt:lpstr>Franklin Gothic Medium</vt:lpstr>
      <vt:lpstr>Wingdings 2</vt:lpstr>
      <vt:lpstr>Trek</vt:lpstr>
      <vt:lpstr>Contractor Safety Orientation</vt:lpstr>
      <vt:lpstr>WELCOME</vt:lpstr>
      <vt:lpstr>Administrative</vt:lpstr>
      <vt:lpstr>Administrative Cont. </vt:lpstr>
      <vt:lpstr>PowerPoint Presentation</vt:lpstr>
      <vt:lpstr>Contractor Safety </vt:lpstr>
      <vt:lpstr>Contractor Safety</vt:lpstr>
      <vt:lpstr>Contractor Safety</vt:lpstr>
      <vt:lpstr>Contractor Safety</vt:lpstr>
      <vt:lpstr>Contractor Safety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Bethany Meza &amp; Andrew Reynolds</dc:creator>
  <cp:lastModifiedBy>Koelsch, Jeffrey</cp:lastModifiedBy>
  <cp:revision>172</cp:revision>
  <cp:lastPrinted>2014-10-16T13:58:31Z</cp:lastPrinted>
  <dcterms:created xsi:type="dcterms:W3CDTF">2014-10-15T11:01:06Z</dcterms:created>
  <dcterms:modified xsi:type="dcterms:W3CDTF">2022-12-22T13:19:24Z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0x010100FB287E0FFFCCF149B1C578A08EF712D5</vt:lpwstr>
  </property>
</Properties>
</file>