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5"/>
  </p:notesMasterIdLst>
  <p:handoutMasterIdLst>
    <p:handoutMasterId r:id="rId16"/>
  </p:handoutMasterIdLst>
  <p:sldIdLst>
    <p:sldId id="256" r:id="rId5"/>
    <p:sldId id="271" r:id="rId6"/>
    <p:sldId id="260" r:id="rId7"/>
    <p:sldId id="257" r:id="rId8"/>
    <p:sldId id="263" r:id="rId9"/>
    <p:sldId id="264" r:id="rId10"/>
    <p:sldId id="267" r:id="rId11"/>
    <p:sldId id="266" r:id="rId12"/>
    <p:sldId id="270" r:id="rId13"/>
    <p:sldId id="262" r:id="rId14"/>
  </p:sldIdLst>
  <p:sldSz cx="9144000" cy="6858000" type="screen4x3"/>
  <p:notesSz cx="9051925" cy="7077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29">
          <p15:clr>
            <a:srgbClr val="A4A3A4"/>
          </p15:clr>
        </p15:guide>
        <p15:guide id="2" pos="285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nroe, Jane" initials="M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110" d="100"/>
          <a:sy n="110" d="100"/>
        </p:scale>
        <p:origin x="-1644" y="-9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varScale="1">
        <p:scale>
          <a:sx n="65" d="100"/>
          <a:sy n="65" d="100"/>
        </p:scale>
        <p:origin x="-2154" y="-102"/>
      </p:cViewPr>
      <p:guideLst>
        <p:guide orient="horz" pos="2229"/>
        <p:guide pos="285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5-11T08:13:01.317" idx="1">
    <p:pos x="4080" y="1837"/>
    <p:text>We should say that the HBPW uses the NFPA standrard labeling for all of it's chemicals located on its sites and show a picture.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5-18T16:06:13.803" idx="2">
    <p:pos x="804" y="3543"/>
    <p:text>What about FR clothing?</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2907" cy="35373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26988" y="0"/>
            <a:ext cx="3922907" cy="353730"/>
          </a:xfrm>
          <a:prstGeom prst="rect">
            <a:avLst/>
          </a:prstGeom>
        </p:spPr>
        <p:txBody>
          <a:bodyPr vert="horz" lIns="91440" tIns="45720" rIns="91440" bIns="45720" rtlCol="0"/>
          <a:lstStyle>
            <a:lvl1pPr algn="r">
              <a:defRPr sz="1200"/>
            </a:lvl1pPr>
          </a:lstStyle>
          <a:p>
            <a:fld id="{9C66A841-9F55-49AE-A832-4B335C6AA8D6}" type="datetimeFigureOut">
              <a:rPr lang="en-US" smtClean="0"/>
              <a:t>5/10/2022</a:t>
            </a:fld>
            <a:endParaRPr lang="en-US"/>
          </a:p>
        </p:txBody>
      </p:sp>
      <p:sp>
        <p:nvSpPr>
          <p:cNvPr id="4" name="Footer Placeholder 3"/>
          <p:cNvSpPr>
            <a:spLocks noGrp="1"/>
          </p:cNvSpPr>
          <p:nvPr>
            <p:ph type="ftr" sz="quarter" idx="2"/>
          </p:nvPr>
        </p:nvSpPr>
        <p:spPr>
          <a:xfrm>
            <a:off x="0" y="6722104"/>
            <a:ext cx="3922907" cy="35373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26988" y="6722104"/>
            <a:ext cx="3922907" cy="353730"/>
          </a:xfrm>
          <a:prstGeom prst="rect">
            <a:avLst/>
          </a:prstGeom>
        </p:spPr>
        <p:txBody>
          <a:bodyPr vert="horz" lIns="91440" tIns="45720" rIns="91440" bIns="45720" rtlCol="0" anchor="b"/>
          <a:lstStyle>
            <a:lvl1pPr algn="r">
              <a:defRPr sz="1200"/>
            </a:lvl1pPr>
          </a:lstStyle>
          <a:p>
            <a:fld id="{E818B421-6EB6-42FD-9C99-11BD310267D3}" type="slidenum">
              <a:rPr lang="en-US" smtClean="0"/>
              <a:t>‹#›</a:t>
            </a:fld>
            <a:endParaRPr lang="en-US"/>
          </a:p>
        </p:txBody>
      </p:sp>
    </p:spTree>
    <p:extLst>
      <p:ext uri="{BB962C8B-B14F-4D97-AF65-F5344CB8AC3E}">
        <p14:creationId xmlns:p14="http://schemas.microsoft.com/office/powerpoint/2010/main" val="3327024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2907" cy="35373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26988" y="0"/>
            <a:ext cx="3922907" cy="353730"/>
          </a:xfrm>
          <a:prstGeom prst="rect">
            <a:avLst/>
          </a:prstGeom>
        </p:spPr>
        <p:txBody>
          <a:bodyPr vert="horz" lIns="91440" tIns="45720" rIns="91440" bIns="45720" rtlCol="0"/>
          <a:lstStyle>
            <a:lvl1pPr algn="r">
              <a:defRPr sz="1200"/>
            </a:lvl1pPr>
          </a:lstStyle>
          <a:p>
            <a:fld id="{1B343B7A-2B61-4B45-BB78-794DD096381A}" type="datetimeFigureOut">
              <a:rPr lang="en-US" smtClean="0"/>
              <a:t>5/10/2022</a:t>
            </a:fld>
            <a:endParaRPr lang="en-US"/>
          </a:p>
        </p:txBody>
      </p:sp>
      <p:sp>
        <p:nvSpPr>
          <p:cNvPr id="4" name="Slide Image Placeholder 3"/>
          <p:cNvSpPr>
            <a:spLocks noGrp="1" noRot="1" noChangeAspect="1"/>
          </p:cNvSpPr>
          <p:nvPr>
            <p:ph type="sldImg" idx="2"/>
          </p:nvPr>
        </p:nvSpPr>
        <p:spPr>
          <a:xfrm>
            <a:off x="2757488" y="531813"/>
            <a:ext cx="3536950" cy="2652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05599" y="3361052"/>
            <a:ext cx="7240728" cy="318480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722104"/>
            <a:ext cx="3922907" cy="35373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26988" y="6722104"/>
            <a:ext cx="3922907" cy="353730"/>
          </a:xfrm>
          <a:prstGeom prst="rect">
            <a:avLst/>
          </a:prstGeom>
        </p:spPr>
        <p:txBody>
          <a:bodyPr vert="horz" lIns="91440" tIns="45720" rIns="91440" bIns="45720" rtlCol="0" anchor="b"/>
          <a:lstStyle>
            <a:lvl1pPr algn="r">
              <a:defRPr sz="1200"/>
            </a:lvl1pPr>
          </a:lstStyle>
          <a:p>
            <a:fld id="{F0531C52-180E-4A0F-B2BE-D0DCF1457257}" type="slidenum">
              <a:rPr lang="en-US" smtClean="0"/>
              <a:t>‹#›</a:t>
            </a:fld>
            <a:endParaRPr lang="en-US"/>
          </a:p>
        </p:txBody>
      </p:sp>
    </p:spTree>
    <p:extLst>
      <p:ext uri="{BB962C8B-B14F-4D97-AF65-F5344CB8AC3E}">
        <p14:creationId xmlns:p14="http://schemas.microsoft.com/office/powerpoint/2010/main" val="231198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1</a:t>
            </a:fld>
            <a:endParaRPr lang="en-US"/>
          </a:p>
        </p:txBody>
      </p:sp>
    </p:spTree>
    <p:extLst>
      <p:ext uri="{BB962C8B-B14F-4D97-AF65-F5344CB8AC3E}">
        <p14:creationId xmlns:p14="http://schemas.microsoft.com/office/powerpoint/2010/main" val="3840828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HBPW</a:t>
            </a:r>
            <a:r>
              <a:rPr lang="en-US" baseline="0" dirty="0" smtClean="0"/>
              <a:t> facilities have site specific information that all contractor employees should be aware of when working at those sites.</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2</a:t>
            </a:fld>
            <a:endParaRPr lang="en-US"/>
          </a:p>
        </p:txBody>
      </p:sp>
    </p:spTree>
    <p:extLst>
      <p:ext uri="{BB962C8B-B14F-4D97-AF65-F5344CB8AC3E}">
        <p14:creationId xmlns:p14="http://schemas.microsoft.com/office/powerpoint/2010/main" val="2812062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4</a:t>
            </a:fld>
            <a:endParaRPr lang="en-US"/>
          </a:p>
        </p:txBody>
      </p:sp>
    </p:spTree>
    <p:extLst>
      <p:ext uri="{BB962C8B-B14F-4D97-AF65-F5344CB8AC3E}">
        <p14:creationId xmlns:p14="http://schemas.microsoft.com/office/powerpoint/2010/main" val="3305632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the contractor’s</a:t>
            </a:r>
            <a:r>
              <a:rPr lang="en-US" baseline="0" dirty="0" smtClean="0"/>
              <a:t> responsibility to know the MIOSHA PPE requirements for the work activities they are performing and ensuring their employees have been trained on the proper use of the PPE they are required to use.</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5</a:t>
            </a:fld>
            <a:endParaRPr lang="en-US"/>
          </a:p>
        </p:txBody>
      </p:sp>
    </p:spTree>
    <p:extLst>
      <p:ext uri="{BB962C8B-B14F-4D97-AF65-F5344CB8AC3E}">
        <p14:creationId xmlns:p14="http://schemas.microsoft.com/office/powerpoint/2010/main" val="2161513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Contact</a:t>
            </a:r>
            <a:r>
              <a:rPr lang="en-US" baseline="0" dirty="0" smtClean="0"/>
              <a:t> your HBPW Representative for any and all specific questions or concerns on this information</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10</a:t>
            </a:fld>
            <a:endParaRPr lang="en-US"/>
          </a:p>
        </p:txBody>
      </p:sp>
    </p:spTree>
    <p:extLst>
      <p:ext uri="{BB962C8B-B14F-4D97-AF65-F5344CB8AC3E}">
        <p14:creationId xmlns:p14="http://schemas.microsoft.com/office/powerpoint/2010/main" val="407770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8F143D5-22D5-4D47-B63B-83FD89225498}" type="datetimeFigureOut">
              <a:rPr lang="en-US" smtClean="0"/>
              <a:t>5/10/2022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285B05B-1A37-455C-A108-9ED5230685D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143D5-22D5-4D47-B63B-83FD89225498}"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143D5-22D5-4D47-B63B-83FD89225498}"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8F143D5-22D5-4D47-B63B-83FD89225498}" type="datetimeFigureOut">
              <a:rPr lang="en-US" smtClean="0"/>
              <a:t>5/10/2022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285B05B-1A37-455C-A108-9ED5230685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8F143D5-22D5-4D47-B63B-83FD89225498}" type="datetimeFigureOut">
              <a:rPr lang="en-US" smtClean="0"/>
              <a:t>5/10/2022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285B05B-1A37-455C-A108-9ED5230685D2}"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8F143D5-22D5-4D47-B63B-83FD89225498}" type="datetimeFigureOut">
              <a:rPr lang="en-US" smtClean="0"/>
              <a:t>5/10/2022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8F143D5-22D5-4D47-B63B-83FD89225498}" type="datetimeFigureOut">
              <a:rPr lang="en-US" smtClean="0"/>
              <a:t>5/10/2022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285B05B-1A37-455C-A108-9ED5230685D2}"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8F143D5-22D5-4D47-B63B-83FD89225498}" type="datetimeFigureOut">
              <a:rPr lang="en-US" smtClean="0"/>
              <a:t>5/10/2022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8F143D5-22D5-4D47-B63B-83FD89225498}" type="datetimeFigureOut">
              <a:rPr lang="en-US" smtClean="0"/>
              <a:t>5/10/2022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8F143D5-22D5-4D47-B63B-83FD89225498}" type="datetimeFigureOut">
              <a:rPr lang="en-US" smtClean="0"/>
              <a:t>5/10/2022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8F143D5-22D5-4D47-B63B-83FD89225498}" type="datetimeFigureOut">
              <a:rPr lang="en-US" smtClean="0"/>
              <a:t>5/10/2022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285B05B-1A37-455C-A108-9ED5230685D2}"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8F143D5-22D5-4D47-B63B-83FD89225498}" type="datetimeFigureOut">
              <a:rPr lang="en-US" smtClean="0"/>
              <a:t>5/10/2022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285B05B-1A37-455C-A108-9ED5230685D2}"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comments" Target="../comments/comment1.xml"/><Relationship Id="rId4" Type="http://schemas.openxmlformats.org/officeDocument/2006/relationships/notesSlide" Target="../notesSlides/notesSlide3.xml"/><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jpeg"/><Relationship Id="rId3" Type="http://schemas.openxmlformats.org/officeDocument/2006/relationships/slideLayout" Target="../slideLayouts/slideLayout2.xml"/><Relationship Id="rId7" Type="http://schemas.openxmlformats.org/officeDocument/2006/relationships/image" Target="../media/image16.jpeg"/><Relationship Id="rId12" Type="http://schemas.openxmlformats.org/officeDocument/2006/relationships/image" Target="../media/image20.jpe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15.jpeg"/><Relationship Id="rId11" Type="http://schemas.openxmlformats.org/officeDocument/2006/relationships/image" Target="../media/image19.jpeg"/><Relationship Id="rId5" Type="http://schemas.openxmlformats.org/officeDocument/2006/relationships/image" Target="../media/image14.png"/><Relationship Id="rId15" Type="http://schemas.openxmlformats.org/officeDocument/2006/relationships/comments" Target="../comments/comment2.xml"/><Relationship Id="rId10" Type="http://schemas.openxmlformats.org/officeDocument/2006/relationships/hyperlink" Target="https://www.google.com/url?sa=i&amp;rct=j&amp;q=&amp;esrc=s&amp;source=images&amp;cd=&amp;cad=rja&amp;uact=8&amp;ved=0ahUKEwiz0tvd_-DTAhVk4IMKHbx0BegQjRwIBw&amp;url=https://www.hivissupply.com/dewalt-class-2-fr-mesh-vest-with-contrasting-trim.html&amp;psig=AFQjCNHJayejr1B2xpOtaYS8EwbXrgrQHQ&amp;ust=1494356851858661" TargetMode="External"/><Relationship Id="rId4" Type="http://schemas.openxmlformats.org/officeDocument/2006/relationships/notesSlide" Target="../notesSlides/notesSlide4.xml"/><Relationship Id="rId9" Type="http://schemas.openxmlformats.org/officeDocument/2006/relationships/image" Target="../media/image18.jpeg"/><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slideLayout" Target="../slideLayouts/slideLayout2.xml"/><Relationship Id="rId7" Type="http://schemas.openxmlformats.org/officeDocument/2006/relationships/image" Target="../media/image25.jpe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3.pn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13.png"/><Relationship Id="rId5" Type="http://schemas.openxmlformats.org/officeDocument/2006/relationships/image" Target="../media/image31.png"/><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4400" b="1" dirty="0" smtClean="0"/>
              <a:t>Contractor Safety Orientation</a:t>
            </a:r>
            <a:endParaRPr lang="en-US" sz="4400" b="1" dirty="0"/>
          </a:p>
        </p:txBody>
      </p:sp>
      <p:sp>
        <p:nvSpPr>
          <p:cNvPr id="3" name="Subtitle 2"/>
          <p:cNvSpPr>
            <a:spLocks noGrp="1"/>
          </p:cNvSpPr>
          <p:nvPr>
            <p:ph type="subTitle" idx="1"/>
          </p:nvPr>
        </p:nvSpPr>
        <p:spPr>
          <a:xfrm>
            <a:off x="487907" y="2819400"/>
            <a:ext cx="8458200" cy="914400"/>
          </a:xfrm>
        </p:spPr>
        <p:txBody>
          <a:bodyPr>
            <a:normAutofit/>
          </a:bodyPr>
          <a:lstStyle/>
          <a:p>
            <a:pPr algn="ctr"/>
            <a:r>
              <a:rPr lang="en-US" sz="2800" dirty="0" smtClean="0"/>
              <a:t>Holland Board Of Public Works</a:t>
            </a:r>
            <a:endParaRPr lang="en-US" sz="2800" dirty="0"/>
          </a:p>
        </p:txBody>
      </p:sp>
      <p:sp>
        <p:nvSpPr>
          <p:cNvPr id="5" name="Subtitle 2"/>
          <p:cNvSpPr txBox="1">
            <a:spLocks/>
          </p:cNvSpPr>
          <p:nvPr/>
        </p:nvSpPr>
        <p:spPr>
          <a:xfrm>
            <a:off x="640307" y="3916837"/>
            <a:ext cx="8458200" cy="914400"/>
          </a:xfrm>
          <a:prstGeom prst="rect">
            <a:avLst/>
          </a:prstGeom>
        </p:spPr>
        <p:txBody>
          <a:bodyPr vert="horz" anchor="b">
            <a:normAutofit/>
          </a:bodyPr>
          <a:lstStyle>
            <a:lvl1pPr marL="0" indent="0" algn="l" rtl="0" eaLnBrk="1" latinLnBrk="0" hangingPunct="1">
              <a:spcBef>
                <a:spcPct val="20000"/>
              </a:spcBef>
              <a:buClr>
                <a:schemeClr val="accent1"/>
              </a:buClr>
              <a:buSzPct val="70000"/>
              <a:buFont typeface="Wingdings 2"/>
              <a:buNone/>
              <a:defRPr kumimoji="0" sz="2400" kern="1200">
                <a:solidFill>
                  <a:schemeClr val="tx2">
                    <a:shade val="75000"/>
                  </a:schemeClr>
                </a:solidFill>
                <a:latin typeface="+mn-lt"/>
                <a:ea typeface="+mn-ea"/>
                <a:cs typeface="+mn-cs"/>
              </a:defRPr>
            </a:lvl1pPr>
            <a:lvl2pPr marL="457200" indent="0" algn="ctr" rtl="0" eaLnBrk="1" latinLnBrk="0" hangingPunct="1">
              <a:spcBef>
                <a:spcPct val="20000"/>
              </a:spcBef>
              <a:buClr>
                <a:schemeClr val="accent1"/>
              </a:buClr>
              <a:buSzPct val="70000"/>
              <a:buFont typeface="Wingdings 2"/>
              <a:buNone/>
              <a:defRPr kumimoji="0" sz="2800" kern="1200">
                <a:solidFill>
                  <a:schemeClr val="tx2"/>
                </a:solidFill>
                <a:latin typeface="+mn-lt"/>
                <a:ea typeface="+mn-ea"/>
                <a:cs typeface="+mn-cs"/>
              </a:defRPr>
            </a:lvl2pPr>
            <a:lvl3pPr marL="914400" indent="0" algn="ctr" rtl="0" eaLnBrk="1" latinLnBrk="0" hangingPunct="1">
              <a:spcBef>
                <a:spcPct val="20000"/>
              </a:spcBef>
              <a:buClr>
                <a:schemeClr val="accent1"/>
              </a:buClr>
              <a:buSzPct val="70000"/>
              <a:buFont typeface="Wingdings 2"/>
              <a:buNone/>
              <a:defRPr kumimoji="0" sz="2400" kern="1200">
                <a:solidFill>
                  <a:schemeClr val="tx2"/>
                </a:solidFill>
                <a:latin typeface="+mn-lt"/>
                <a:ea typeface="+mn-ea"/>
                <a:cs typeface="+mn-cs"/>
              </a:defRPr>
            </a:lvl3pPr>
            <a:lvl4pPr marL="1371600" indent="0" algn="ctr" rtl="0" eaLnBrk="1" latinLnBrk="0" hangingPunct="1">
              <a:spcBef>
                <a:spcPct val="20000"/>
              </a:spcBef>
              <a:buClr>
                <a:schemeClr val="accent1"/>
              </a:buClr>
              <a:buSzPct val="70000"/>
              <a:buFont typeface="Wingdings 2"/>
              <a:buNone/>
              <a:defRPr kumimoji="0" sz="2000" kern="1200">
                <a:solidFill>
                  <a:schemeClr val="tx2"/>
                </a:solidFill>
                <a:latin typeface="+mn-lt"/>
                <a:ea typeface="+mn-ea"/>
                <a:cs typeface="+mn-cs"/>
              </a:defRPr>
            </a:lvl4pPr>
            <a:lvl5pPr marL="18288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5pPr>
            <a:lvl6pPr marL="22860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6pPr>
            <a:lvl7pPr marL="2743200" indent="0" algn="ctr" rtl="0" eaLnBrk="1" latinLnBrk="0" hangingPunct="1">
              <a:spcBef>
                <a:spcPct val="20000"/>
              </a:spcBef>
              <a:buClr>
                <a:schemeClr val="accent1"/>
              </a:buClr>
              <a:buSzPct val="60000"/>
              <a:buFont typeface="Wingdings 2"/>
              <a:buNone/>
              <a:defRPr kumimoji="0" sz="1600" kern="1200">
                <a:solidFill>
                  <a:schemeClr val="tx2"/>
                </a:solidFill>
                <a:latin typeface="+mn-lt"/>
                <a:ea typeface="+mn-ea"/>
                <a:cs typeface="+mn-cs"/>
              </a:defRPr>
            </a:lvl7pPr>
            <a:lvl8pPr marL="3200400" indent="0" algn="ctr" rtl="0" eaLnBrk="1" latinLnBrk="0" hangingPunct="1">
              <a:spcBef>
                <a:spcPct val="20000"/>
              </a:spcBef>
              <a:buClr>
                <a:schemeClr val="accent1"/>
              </a:buClr>
              <a:buSzPct val="60000"/>
              <a:buFont typeface="Wingdings 2"/>
              <a:buNone/>
              <a:defRPr kumimoji="0" sz="1600" kern="1200" baseline="0">
                <a:solidFill>
                  <a:schemeClr val="tx2"/>
                </a:solidFill>
                <a:latin typeface="+mn-lt"/>
                <a:ea typeface="+mn-ea"/>
                <a:cs typeface="+mn-cs"/>
              </a:defRPr>
            </a:lvl8pPr>
            <a:lvl9pPr marL="3657600" indent="0" algn="ctr" rtl="0" eaLnBrk="1" latinLnBrk="0" hangingPunct="1">
              <a:spcBef>
                <a:spcPct val="20000"/>
              </a:spcBef>
              <a:buClr>
                <a:schemeClr val="accent1"/>
              </a:buClr>
              <a:buSzPct val="60000"/>
              <a:buFont typeface="Wingdings 2"/>
              <a:buNone/>
              <a:defRPr kumimoji="0" sz="1400" kern="1200" baseline="0">
                <a:solidFill>
                  <a:schemeClr val="tx2"/>
                </a:solidFill>
                <a:latin typeface="+mn-lt"/>
                <a:ea typeface="+mn-ea"/>
                <a:cs typeface="+mn-cs"/>
              </a:defRPr>
            </a:lvl9pPr>
          </a:lstStyle>
          <a:p>
            <a:pPr algn="ctr"/>
            <a:r>
              <a:rPr lang="en-US" sz="2800" dirty="0" smtClean="0"/>
              <a:t>General Site and Service Center </a:t>
            </a:r>
            <a:endParaRPr lang="en-US" sz="2800"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43200" y="216297"/>
            <a:ext cx="3076690" cy="2377440"/>
          </a:xfrm>
          <a:prstGeom prst="rect">
            <a:avLst/>
          </a:prstGeom>
          <a:ln>
            <a:noFill/>
          </a:ln>
          <a:effectLst>
            <a:softEdge rad="112500"/>
          </a:effectLst>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54788657"/>
      </p:ext>
    </p:extLst>
  </p:cSld>
  <p:clrMapOvr>
    <a:masterClrMapping/>
  </p:clrMapOvr>
  <mc:AlternateContent xmlns:mc="http://schemas.openxmlformats.org/markup-compatibility/2006" xmlns:p14="http://schemas.microsoft.com/office/powerpoint/2010/main">
    <mc:Choice Requires="p14">
      <p:transition spd="slow" p14:dur="2000" advClick="0" advTm="16550"/>
    </mc:Choice>
    <mc:Fallback xmlns="">
      <p:transition spd="slow" advClick="0" advTm="165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2743200"/>
          </a:xfrm>
        </p:spPr>
        <p:txBody>
          <a:bodyPr/>
          <a:lstStyle/>
          <a:p>
            <a:endParaRPr lang="en-US" dirty="0" smtClean="0"/>
          </a:p>
          <a:p>
            <a:pPr marL="0" indent="0" algn="ctr">
              <a:buNone/>
            </a:pPr>
            <a:r>
              <a:rPr lang="en-US" sz="9600" dirty="0" smtClean="0"/>
              <a:t>Questions?</a:t>
            </a:r>
            <a:endParaRPr lang="en-US" sz="9600" dirty="0"/>
          </a:p>
        </p:txBody>
      </p:sp>
    </p:spTree>
    <p:extLst>
      <p:ext uri="{BB962C8B-B14F-4D97-AF65-F5344CB8AC3E}">
        <p14:creationId xmlns:p14="http://schemas.microsoft.com/office/powerpoint/2010/main" val="1713521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idx="1"/>
          </p:nvPr>
        </p:nvSpPr>
        <p:spPr/>
        <p:txBody>
          <a:bodyPr/>
          <a:lstStyle/>
          <a:p>
            <a:r>
              <a:rPr lang="en-US" dirty="0" smtClean="0"/>
              <a:t>The Holland Board of Public Works (HBPW), owns and operates facilities to provide electric, water, sewer, traffic lights, and fiber optic utilities to the public. Contractors to the HBPW can expect to find a wide variety of working conditions and environments throughout the City of Holland, in HBPW facilities and in the Right of Way.</a:t>
            </a:r>
            <a:endParaRPr lang="en-US" dirty="0"/>
          </a:p>
        </p:txBody>
      </p:sp>
      <p:pic>
        <p:nvPicPr>
          <p:cNvPr id="4" name="Slide 2.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869680" y="0"/>
            <a:ext cx="274320" cy="274320"/>
          </a:xfrm>
          <a:prstGeom prst="rect">
            <a:avLst/>
          </a:prstGeom>
        </p:spPr>
      </p:pic>
    </p:spTree>
    <p:extLst>
      <p:ext uri="{BB962C8B-B14F-4D97-AF65-F5344CB8AC3E}">
        <p14:creationId xmlns:p14="http://schemas.microsoft.com/office/powerpoint/2010/main" val="4204900892"/>
      </p:ext>
    </p:extLst>
  </p:cSld>
  <p:clrMapOvr>
    <a:masterClrMapping/>
  </p:clrMapOvr>
  <mc:AlternateContent xmlns:mc="http://schemas.openxmlformats.org/markup-compatibility/2006" xmlns:p14="http://schemas.microsoft.com/office/powerpoint/2010/main">
    <mc:Choice Requires="p14">
      <p:transition spd="slow" p14:dur="2000" advClick="0" advTm="51000"/>
    </mc:Choice>
    <mc:Fallback xmlns="">
      <p:transition spd="slow" advClick="0" advTm="5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15962"/>
          </a:xfrm>
        </p:spPr>
        <p:txBody>
          <a:bodyPr>
            <a:normAutofit/>
          </a:bodyPr>
          <a:lstStyle/>
          <a:p>
            <a:r>
              <a:rPr lang="en-US" b="1" dirty="0">
                <a:solidFill>
                  <a:srgbClr val="FF0000"/>
                </a:solidFill>
                <a:effectLst>
                  <a:reflection blurRad="12700" stA="18000" endPos="52000" dir="5400000" sy="-90000" algn="bl" rotWithShape="0"/>
                </a:effectLst>
                <a:latin typeface="+mn-lt"/>
              </a:rPr>
              <a:t>Administrative</a:t>
            </a:r>
          </a:p>
        </p:txBody>
      </p:sp>
      <p:sp>
        <p:nvSpPr>
          <p:cNvPr id="3" name="Content Placeholder 2"/>
          <p:cNvSpPr>
            <a:spLocks noGrp="1"/>
          </p:cNvSpPr>
          <p:nvPr>
            <p:ph idx="1"/>
          </p:nvPr>
        </p:nvSpPr>
        <p:spPr>
          <a:xfrm>
            <a:off x="457200" y="1447800"/>
            <a:ext cx="6400800" cy="5105400"/>
          </a:xfrm>
        </p:spPr>
        <p:txBody>
          <a:bodyPr>
            <a:normAutofit fontScale="25000" lnSpcReduction="20000"/>
          </a:bodyPr>
          <a:lstStyle/>
          <a:p>
            <a:pPr marL="0" indent="0">
              <a:buClrTx/>
              <a:buNone/>
            </a:pPr>
            <a:r>
              <a:rPr lang="en-US" sz="7400" b="1" dirty="0" smtClean="0"/>
              <a:t>Incident Reporting</a:t>
            </a:r>
          </a:p>
          <a:p>
            <a:pPr lvl="1">
              <a:buClrTx/>
              <a:buFont typeface="Arial" panose="020B0604020202020204" pitchFamily="34" charset="0"/>
              <a:buChar char="•"/>
            </a:pPr>
            <a:r>
              <a:rPr lang="en-US" sz="6200" dirty="0" smtClean="0"/>
              <a:t>Any/All incidents must be reported to HBPW staff</a:t>
            </a:r>
          </a:p>
          <a:p>
            <a:pPr lvl="1">
              <a:buClrTx/>
              <a:buFont typeface="Arial" panose="020B0604020202020204" pitchFamily="34" charset="0"/>
              <a:buChar char="•"/>
            </a:pPr>
            <a:r>
              <a:rPr lang="en-US" sz="6200" dirty="0" smtClean="0"/>
              <a:t>Incudes accidents, injuries, property damage, near-miss incidents, unsafe acts</a:t>
            </a:r>
            <a:r>
              <a:rPr lang="en-US" sz="6200" dirty="0"/>
              <a:t>.</a:t>
            </a:r>
            <a:endParaRPr lang="en-US" sz="2200" dirty="0"/>
          </a:p>
          <a:p>
            <a:pPr lvl="1">
              <a:buClrTx/>
              <a:buFont typeface="Arial" panose="020B0604020202020204" pitchFamily="34" charset="0"/>
              <a:buChar char="•"/>
            </a:pPr>
            <a:r>
              <a:rPr lang="en-US" sz="6200" dirty="0" smtClean="0"/>
              <a:t>Hazards not identified in pre-job planning should be reported to HBPW staff and properly mitigated to complete work safely.</a:t>
            </a:r>
          </a:p>
          <a:p>
            <a:pPr>
              <a:buClrTx/>
              <a:buFont typeface="Arial" panose="020B0604020202020204" pitchFamily="34" charset="0"/>
              <a:buChar char="•"/>
            </a:pPr>
            <a:endParaRPr lang="en-US" sz="2900" dirty="0" smtClean="0"/>
          </a:p>
          <a:p>
            <a:pPr marL="0" indent="0">
              <a:buClrTx/>
              <a:buNone/>
            </a:pPr>
            <a:r>
              <a:rPr lang="en-US" sz="7400" b="1" dirty="0" smtClean="0"/>
              <a:t>Tobacco </a:t>
            </a:r>
            <a:r>
              <a:rPr lang="en-US" sz="7400" b="1" dirty="0"/>
              <a:t>Usage</a:t>
            </a:r>
          </a:p>
          <a:p>
            <a:pPr lvl="1">
              <a:buClrTx/>
              <a:buFont typeface="Arial" panose="020B0604020202020204" pitchFamily="34" charset="0"/>
              <a:buChar char="•"/>
            </a:pPr>
            <a:r>
              <a:rPr lang="en-US" sz="6200" dirty="0" smtClean="0"/>
              <a:t>HBPW facilities are </a:t>
            </a:r>
            <a:r>
              <a:rPr lang="en-US" sz="6200" dirty="0"/>
              <a:t>a </a:t>
            </a:r>
            <a:r>
              <a:rPr lang="en-US" sz="6200" b="1" dirty="0" smtClean="0"/>
              <a:t>Tobacco-Free </a:t>
            </a:r>
            <a:r>
              <a:rPr lang="en-US" sz="6200" dirty="0" smtClean="0"/>
              <a:t>campus</a:t>
            </a:r>
            <a:endParaRPr lang="en-US" sz="6200" dirty="0"/>
          </a:p>
          <a:p>
            <a:pPr lvl="1">
              <a:buClrTx/>
              <a:buFont typeface="Arial" panose="020B0604020202020204" pitchFamily="34" charset="0"/>
              <a:buChar char="•"/>
            </a:pPr>
            <a:r>
              <a:rPr lang="en-US" sz="6200" dirty="0"/>
              <a:t>This includes </a:t>
            </a:r>
            <a:r>
              <a:rPr lang="en-US" sz="6200" dirty="0" smtClean="0"/>
              <a:t>E-cigarettes</a:t>
            </a:r>
          </a:p>
          <a:p>
            <a:pPr lvl="1">
              <a:buClrTx/>
              <a:buFont typeface="Arial" panose="020B0604020202020204" pitchFamily="34" charset="0"/>
              <a:buChar char="•"/>
            </a:pPr>
            <a:endParaRPr lang="en-US" sz="2900" dirty="0"/>
          </a:p>
          <a:p>
            <a:pPr marL="457200" lvl="1" indent="-457200">
              <a:buClrTx/>
              <a:buNone/>
            </a:pPr>
            <a:r>
              <a:rPr lang="en-US" sz="6800" b="1" dirty="0" smtClean="0"/>
              <a:t>Housekeeping</a:t>
            </a:r>
          </a:p>
          <a:p>
            <a:pPr marL="746125" lvl="1" indent="-284163">
              <a:buClrTx/>
              <a:buFont typeface="Arial" panose="020B0604020202020204" pitchFamily="34" charset="0"/>
              <a:buChar char="•"/>
            </a:pPr>
            <a:r>
              <a:rPr lang="en-US" sz="6200" dirty="0" smtClean="0"/>
              <a:t>Construction areas must be kept clean and free of trash and debris</a:t>
            </a:r>
          </a:p>
          <a:p>
            <a:pPr marL="746125" lvl="1" indent="-284163">
              <a:buClrTx/>
              <a:buFont typeface="Arial" panose="020B0604020202020204" pitchFamily="34" charset="0"/>
              <a:buChar char="•"/>
            </a:pPr>
            <a:r>
              <a:rPr lang="en-US" sz="6200" dirty="0" smtClean="0"/>
              <a:t>Materials must not block fire doors, equipment, alarms, electrical panels or exit doors</a:t>
            </a:r>
          </a:p>
          <a:p>
            <a:pPr lvl="1"/>
            <a:endParaRPr lang="en-US" sz="4900" i="1" dirty="0"/>
          </a:p>
          <a:p>
            <a:pPr marL="274320" lvl="1" indent="0">
              <a:buNone/>
            </a:pPr>
            <a:r>
              <a:rPr lang="en-US" sz="6400" b="1" i="1" dirty="0" smtClean="0"/>
              <a:t>Horseplay, possession of alcoholic beverages, the illegal use of drugs, and the possession of firearms or weapons is prohibited.</a:t>
            </a:r>
          </a:p>
          <a:p>
            <a:pPr marL="274320" lvl="1" indent="0">
              <a:buNone/>
            </a:pPr>
            <a:endParaRPr lang="en-US" sz="6400" b="1" i="1" dirty="0"/>
          </a:p>
          <a:p>
            <a:pPr algn="ctr"/>
            <a:r>
              <a:rPr lang="en-US" sz="6400" b="1" dirty="0">
                <a:latin typeface="Arial Rounded MT Bold" panose="020F0704030504030204" pitchFamily="34" charset="0"/>
              </a:rPr>
              <a:t>After Hours Emergency Contact </a:t>
            </a:r>
            <a:r>
              <a:rPr lang="en-US" sz="6400" b="1" dirty="0" smtClean="0">
                <a:latin typeface="Arial Rounded MT Bold" panose="020F0704030504030204" pitchFamily="34" charset="0"/>
              </a:rPr>
              <a:t>Info: </a:t>
            </a:r>
          </a:p>
          <a:p>
            <a:pPr algn="ctr"/>
            <a:r>
              <a:rPr lang="en-US" sz="6400" b="1" dirty="0" smtClean="0">
                <a:latin typeface="Arial Rounded MT Bold" panose="020F0704030504030204" pitchFamily="34" charset="0"/>
              </a:rPr>
              <a:t>HBPW </a:t>
            </a:r>
            <a:r>
              <a:rPr lang="en-US" sz="6400" b="1" dirty="0">
                <a:latin typeface="Arial Rounded MT Bold" panose="020F0704030504030204" pitchFamily="34" charset="0"/>
              </a:rPr>
              <a:t>Power Plant</a:t>
            </a:r>
          </a:p>
          <a:p>
            <a:pPr marL="457200" lvl="1" indent="0" algn="ctr">
              <a:buClrTx/>
              <a:buNone/>
            </a:pPr>
            <a:r>
              <a:rPr lang="en-US" sz="6400" b="1" dirty="0" smtClean="0">
                <a:solidFill>
                  <a:schemeClr val="tx1"/>
                </a:solidFill>
                <a:latin typeface="Arial Rounded MT Bold" panose="020F0704030504030204" pitchFamily="34" charset="0"/>
              </a:rPr>
              <a:t>616-355-1223</a:t>
            </a:r>
            <a:endParaRPr lang="en-US" sz="6400" b="1" dirty="0">
              <a:solidFill>
                <a:schemeClr val="tx1"/>
              </a:solidFill>
              <a:latin typeface="Arial Rounded MT Bold" panose="020F0704030504030204" pitchFamily="34" charset="0"/>
            </a:endParaRPr>
          </a:p>
          <a:p>
            <a:pPr marL="274320" lvl="1" indent="0">
              <a:buNone/>
            </a:pPr>
            <a:endParaRPr lang="en-US" sz="4900" b="1" i="1"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2151" y="1828800"/>
            <a:ext cx="2081352" cy="173736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3162" t="4842" r="4916" b="12124"/>
          <a:stretch/>
        </p:blipFill>
        <p:spPr>
          <a:xfrm>
            <a:off x="6852151" y="4191000"/>
            <a:ext cx="2007831" cy="1280160"/>
          </a:xfrm>
          <a:prstGeom prst="rect">
            <a:avLst/>
          </a:prstGeom>
          <a:ln>
            <a:noFill/>
          </a:ln>
          <a:effectLst>
            <a:softEdge rad="112500"/>
          </a:effectLst>
        </p:spPr>
      </p:pic>
      <p:pic>
        <p:nvPicPr>
          <p:cNvPr id="6" name="Slide 3.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796343" y="7764"/>
            <a:ext cx="274320" cy="274320"/>
          </a:xfrm>
          <a:prstGeom prst="rect">
            <a:avLst/>
          </a:prstGeom>
        </p:spPr>
      </p:pic>
    </p:spTree>
    <p:extLst>
      <p:ext uri="{BB962C8B-B14F-4D97-AF65-F5344CB8AC3E}">
        <p14:creationId xmlns:p14="http://schemas.microsoft.com/office/powerpoint/2010/main" val="3672489163"/>
      </p:ext>
    </p:extLst>
  </p:cSld>
  <p:clrMapOvr>
    <a:masterClrMapping/>
  </p:clrMapOvr>
  <mc:AlternateContent xmlns:mc="http://schemas.openxmlformats.org/markup-compatibility/2006" xmlns:p14="http://schemas.microsoft.com/office/powerpoint/2010/main">
    <mc:Choice Requires="p14">
      <p:transition spd="slow" p14:dur="2000" advClick="0" advTm="148000"/>
    </mc:Choice>
    <mc:Fallback xmlns="">
      <p:transition spd="slow" advClick="0" advTm="14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863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2588"/>
            <a:ext cx="8229600" cy="4817212"/>
          </a:xfrm>
        </p:spPr>
        <p:txBody>
          <a:bodyPr>
            <a:normAutofit fontScale="55000" lnSpcReduction="20000"/>
          </a:bodyPr>
          <a:lstStyle/>
          <a:p>
            <a:endParaRPr lang="en-US" dirty="0" smtClean="0"/>
          </a:p>
          <a:p>
            <a:pPr marL="0" indent="0">
              <a:buClrTx/>
              <a:buNone/>
            </a:pPr>
            <a:r>
              <a:rPr lang="en-US" sz="3800" b="1" dirty="0" smtClean="0"/>
              <a:t>Safety Data Sheets (SDS’s)</a:t>
            </a:r>
          </a:p>
          <a:p>
            <a:pPr lvl="1">
              <a:buClrTx/>
              <a:buFont typeface="Arial" panose="020B0604020202020204" pitchFamily="34" charset="0"/>
              <a:buChar char="•"/>
            </a:pPr>
            <a:r>
              <a:rPr lang="en-US" sz="3600" dirty="0" smtClean="0"/>
              <a:t>SDS sheets are available for all HBPW owned and supplied chemicals and will be provided upon request</a:t>
            </a:r>
          </a:p>
          <a:p>
            <a:pPr lvl="1">
              <a:buClrTx/>
              <a:buFont typeface="Arial" panose="020B0604020202020204" pitchFamily="34" charset="0"/>
              <a:buChar char="•"/>
            </a:pPr>
            <a:r>
              <a:rPr lang="en-US" sz="3600" dirty="0" smtClean="0"/>
              <a:t>Contractor shall supply SDS sheets for all chemicals brought on site</a:t>
            </a:r>
          </a:p>
          <a:p>
            <a:pPr>
              <a:buClrTx/>
              <a:buFont typeface="Arial" panose="020B0604020202020204" pitchFamily="34" charset="0"/>
              <a:buChar char="•"/>
            </a:pPr>
            <a:endParaRPr lang="en-US" dirty="0" smtClean="0"/>
          </a:p>
          <a:p>
            <a:pPr marL="0" indent="0">
              <a:buClrTx/>
              <a:buNone/>
            </a:pPr>
            <a:r>
              <a:rPr lang="en-US" sz="3800" b="1" dirty="0" smtClean="0"/>
              <a:t>Non exhaustive Examples of Onsite Hazardous Chemicals            </a:t>
            </a:r>
          </a:p>
          <a:p>
            <a:pPr marL="0" indent="0">
              <a:buClrTx/>
              <a:buNone/>
            </a:pPr>
            <a:endParaRPr lang="en-US" sz="2400" dirty="0" smtClean="0"/>
          </a:p>
          <a:p>
            <a:pPr lvl="1">
              <a:buClrTx/>
              <a:buFont typeface="Arial" panose="020B0604020202020204" pitchFamily="34" charset="0"/>
              <a:buChar char="•"/>
            </a:pPr>
            <a:r>
              <a:rPr lang="en-US" sz="3600" dirty="0" smtClean="0"/>
              <a:t>SF6 gas</a:t>
            </a:r>
          </a:p>
          <a:p>
            <a:pPr lvl="1">
              <a:buClrTx/>
              <a:buFont typeface="Arial" panose="020B0604020202020204" pitchFamily="34" charset="0"/>
              <a:buChar char="•"/>
            </a:pPr>
            <a:r>
              <a:rPr lang="en-US" sz="3600" dirty="0" smtClean="0"/>
              <a:t>Sewage</a:t>
            </a:r>
          </a:p>
          <a:p>
            <a:pPr lvl="1">
              <a:buClrTx/>
              <a:buFont typeface="Arial" panose="020B0604020202020204" pitchFamily="34" charset="0"/>
              <a:buChar char="•"/>
            </a:pPr>
            <a:r>
              <a:rPr lang="en-US" sz="3600" dirty="0" smtClean="0"/>
              <a:t>Sewer Gas</a:t>
            </a:r>
          </a:p>
          <a:p>
            <a:pPr lvl="1">
              <a:buClrTx/>
              <a:buFont typeface="Arial" panose="020B0604020202020204" pitchFamily="34" charset="0"/>
              <a:buChar char="•"/>
            </a:pPr>
            <a:r>
              <a:rPr lang="en-US" sz="3600" dirty="0" smtClean="0">
                <a:solidFill>
                  <a:schemeClr val="tx1"/>
                </a:solidFill>
              </a:rPr>
              <a:t>Mineral Oil</a:t>
            </a:r>
          </a:p>
          <a:p>
            <a:pPr lvl="1">
              <a:buClrTx/>
              <a:buFont typeface="Arial" panose="020B0604020202020204" pitchFamily="34" charset="0"/>
              <a:buChar char="•"/>
            </a:pPr>
            <a:r>
              <a:rPr lang="en-US" sz="3600" dirty="0" smtClean="0">
                <a:solidFill>
                  <a:schemeClr val="tx1"/>
                </a:solidFill>
              </a:rPr>
              <a:t>Mercury </a:t>
            </a:r>
          </a:p>
          <a:p>
            <a:pPr lvl="1">
              <a:buClrTx/>
              <a:buFont typeface="Arial" panose="020B0604020202020204" pitchFamily="34" charset="0"/>
              <a:buChar char="•"/>
            </a:pPr>
            <a:r>
              <a:rPr lang="en-US" sz="3600" dirty="0" smtClean="0">
                <a:solidFill>
                  <a:schemeClr val="tx1"/>
                </a:solidFill>
              </a:rPr>
              <a:t>Chlorine</a:t>
            </a:r>
          </a:p>
          <a:p>
            <a:pPr lvl="1">
              <a:buClrTx/>
              <a:buFont typeface="Arial" panose="020B0604020202020204" pitchFamily="34" charset="0"/>
              <a:buChar char="•"/>
            </a:pPr>
            <a:r>
              <a:rPr lang="en-US" sz="3600" b="1" dirty="0" smtClean="0">
                <a:solidFill>
                  <a:schemeClr val="tx1"/>
                </a:solidFill>
              </a:rPr>
              <a:t>Unknown chemicals in the ROW</a:t>
            </a:r>
          </a:p>
          <a:p>
            <a:pPr lvl="1">
              <a:buClrTx/>
              <a:buFont typeface="Arial" panose="020B0604020202020204" pitchFamily="34" charset="0"/>
              <a:buChar char="•"/>
            </a:pPr>
            <a:endParaRPr lang="en-US" sz="3600" b="1" dirty="0">
              <a:solidFill>
                <a:schemeClr val="tx1"/>
              </a:solidFill>
            </a:endParaRPr>
          </a:p>
          <a:p>
            <a:pPr marL="457200" lvl="1" indent="0">
              <a:buClrTx/>
              <a:buNone/>
            </a:pPr>
            <a:endParaRPr lang="en-US" sz="3600" b="1" dirty="0" smtClean="0">
              <a:solidFill>
                <a:schemeClr val="tx1"/>
              </a:solidFill>
            </a:endParaRPr>
          </a:p>
          <a:p>
            <a:pPr lvl="1"/>
            <a:endParaRPr lang="en-US" sz="2400" b="1" dirty="0" smtClean="0"/>
          </a:p>
          <a:p>
            <a:pPr marL="457200" lvl="1" indent="0">
              <a:buNone/>
            </a:pPr>
            <a:endParaRPr lang="en-US" dirty="0"/>
          </a:p>
          <a:p>
            <a:pPr marL="457200" lvl="1" indent="0">
              <a:buNone/>
            </a:pPr>
            <a:endParaRPr lang="en-US" dirty="0"/>
          </a:p>
          <a:p>
            <a:endParaRPr lang="en-US" dirty="0"/>
          </a:p>
        </p:txBody>
      </p:sp>
      <p:sp>
        <p:nvSpPr>
          <p:cNvPr id="6" name="TextBox 5"/>
          <p:cNvSpPr txBox="1"/>
          <p:nvPr/>
        </p:nvSpPr>
        <p:spPr>
          <a:xfrm>
            <a:off x="381000" y="228600"/>
            <a:ext cx="8382000" cy="646331"/>
          </a:xfrm>
          <a:prstGeom prst="rect">
            <a:avLst/>
          </a:prstGeom>
          <a:noFill/>
        </p:spPr>
        <p:txBody>
          <a:bodyPr wrap="square" rtlCol="0">
            <a:spAutoFit/>
          </a:bodyPr>
          <a:lstStyle/>
          <a:p>
            <a:r>
              <a:rPr lang="en-US" sz="3600" b="1" cap="all" dirty="0">
                <a:solidFill>
                  <a:srgbClr val="FF0000"/>
                </a:solidFill>
                <a:effectLst>
                  <a:reflection blurRad="12700" stA="18000" endPos="52000" dir="5400000" sy="-90000" algn="bl" rotWithShape="0"/>
                </a:effectLst>
                <a:ea typeface="+mj-ea"/>
                <a:cs typeface="+mj-cs"/>
              </a:rPr>
              <a:t>Contractor Safety</a:t>
            </a:r>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701" t="13037" r="22022" b="8888"/>
          <a:stretch/>
        </p:blipFill>
        <p:spPr bwMode="auto">
          <a:xfrm>
            <a:off x="5195455" y="3352800"/>
            <a:ext cx="1250461" cy="13615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2213" t="2571" r="11754" b="8392"/>
          <a:stretch/>
        </p:blipFill>
        <p:spPr bwMode="auto">
          <a:xfrm>
            <a:off x="6144514" y="4714332"/>
            <a:ext cx="2212675" cy="161942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9993" t="33352" r="37763" b="6193"/>
          <a:stretch/>
        </p:blipFill>
        <p:spPr bwMode="auto">
          <a:xfrm>
            <a:off x="5181600" y="5002414"/>
            <a:ext cx="1136111" cy="133133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4" descr="U-channel Post Mounti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86600" y="3468779"/>
            <a:ext cx="987649" cy="950821"/>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4" name="Slide 4.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763000" y="76200"/>
            <a:ext cx="274320" cy="274320"/>
          </a:xfrm>
          <a:prstGeom prst="rect">
            <a:avLst/>
          </a:prstGeom>
        </p:spPr>
      </p:pic>
    </p:spTree>
    <p:extLst>
      <p:ext uri="{BB962C8B-B14F-4D97-AF65-F5344CB8AC3E}">
        <p14:creationId xmlns:p14="http://schemas.microsoft.com/office/powerpoint/2010/main" val="2822547258"/>
      </p:ext>
    </p:extLst>
  </p:cSld>
  <p:clrMapOvr>
    <a:masterClrMapping/>
  </p:clrMapOvr>
  <mc:AlternateContent xmlns:mc="http://schemas.openxmlformats.org/markup-compatibility/2006" xmlns:p14="http://schemas.microsoft.com/office/powerpoint/2010/main">
    <mc:Choice Requires="p14">
      <p:transition spd="slow" p14:dur="2000" advClick="0" advTm="99000"/>
    </mc:Choice>
    <mc:Fallback xmlns="">
      <p:transition spd="slow" advClick="0" advTm="9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9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609600"/>
          </a:xfrm>
        </p:spPr>
        <p:txBody>
          <a:bodyPr>
            <a:no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381000" y="990600"/>
            <a:ext cx="6096000" cy="4953000"/>
          </a:xfrm>
        </p:spPr>
        <p:txBody>
          <a:bodyPr>
            <a:normAutofit fontScale="77500" lnSpcReduction="20000"/>
          </a:bodyPr>
          <a:lstStyle/>
          <a:p>
            <a:endParaRPr lang="en-US" dirty="0" smtClean="0"/>
          </a:p>
          <a:p>
            <a:pPr marL="0" indent="0">
              <a:buClrTx/>
              <a:buNone/>
            </a:pPr>
            <a:r>
              <a:rPr lang="en-US" sz="3400" b="1" dirty="0" smtClean="0"/>
              <a:t>PPE</a:t>
            </a:r>
          </a:p>
          <a:p>
            <a:pPr marL="457200" lvl="1" indent="0">
              <a:buClrTx/>
              <a:buNone/>
            </a:pPr>
            <a:r>
              <a:rPr lang="en-US" dirty="0" smtClean="0"/>
              <a:t>PPE appropriate to the work shall be provided by the Contractor.  Examples of this would include:</a:t>
            </a:r>
          </a:p>
          <a:p>
            <a:pPr lvl="1">
              <a:buClrTx/>
              <a:buFont typeface="Arial" panose="020B0604020202020204" pitchFamily="34" charset="0"/>
              <a:buChar char="•"/>
            </a:pPr>
            <a:r>
              <a:rPr lang="en-US" dirty="0" smtClean="0"/>
              <a:t>Hard Hat </a:t>
            </a:r>
          </a:p>
          <a:p>
            <a:pPr lvl="1">
              <a:buClrTx/>
              <a:buFont typeface="Arial" panose="020B0604020202020204" pitchFamily="34" charset="0"/>
              <a:buChar char="•"/>
            </a:pPr>
            <a:r>
              <a:rPr lang="en-US" dirty="0" smtClean="0"/>
              <a:t>Steel Toed Shoes</a:t>
            </a:r>
          </a:p>
          <a:p>
            <a:pPr lvl="1">
              <a:buClrTx/>
              <a:buFont typeface="Arial" panose="020B0604020202020204" pitchFamily="34" charset="0"/>
              <a:buChar char="•"/>
            </a:pPr>
            <a:r>
              <a:rPr lang="en-US" dirty="0" smtClean="0"/>
              <a:t>Safety Glasses\ Face Shields</a:t>
            </a:r>
          </a:p>
          <a:p>
            <a:pPr lvl="1">
              <a:buClrTx/>
              <a:buFont typeface="Arial" panose="020B0604020202020204" pitchFamily="34" charset="0"/>
              <a:buChar char="•"/>
            </a:pPr>
            <a:r>
              <a:rPr lang="en-US" dirty="0" smtClean="0"/>
              <a:t>Hearing Protection </a:t>
            </a:r>
            <a:endParaRPr lang="en-US" dirty="0"/>
          </a:p>
          <a:p>
            <a:pPr lvl="1">
              <a:buClrTx/>
              <a:buFont typeface="Arial" panose="020B0604020202020204" pitchFamily="34" charset="0"/>
              <a:buChar char="•"/>
            </a:pPr>
            <a:r>
              <a:rPr lang="en-US" dirty="0" smtClean="0"/>
              <a:t>Fall Protection</a:t>
            </a:r>
          </a:p>
          <a:p>
            <a:pPr lvl="1">
              <a:buClrTx/>
              <a:buFont typeface="Arial" panose="020B0604020202020204" pitchFamily="34" charset="0"/>
              <a:buChar char="•"/>
            </a:pPr>
            <a:r>
              <a:rPr lang="en-US" dirty="0" smtClean="0"/>
              <a:t>Arc Flash Protection</a:t>
            </a:r>
          </a:p>
          <a:p>
            <a:pPr lvl="1">
              <a:buClrTx/>
              <a:buFont typeface="Arial" panose="020B0604020202020204" pitchFamily="34" charset="0"/>
              <a:buChar char="•"/>
            </a:pPr>
            <a:r>
              <a:rPr lang="en-US" dirty="0" smtClean="0"/>
              <a:t>High Visibility Clothing</a:t>
            </a:r>
          </a:p>
          <a:p>
            <a:pPr lvl="1">
              <a:buClrTx/>
              <a:buFont typeface="Arial" panose="020B0604020202020204" pitchFamily="34" charset="0"/>
              <a:buChar char="•"/>
            </a:pPr>
            <a:r>
              <a:rPr lang="en-US" dirty="0" smtClean="0"/>
              <a:t>Voltage Proximity Sensor</a:t>
            </a:r>
          </a:p>
          <a:p>
            <a:pPr lvl="1">
              <a:buClrTx/>
              <a:buFont typeface="Arial" panose="020B0604020202020204" pitchFamily="34" charset="0"/>
              <a:buChar char="•"/>
            </a:pPr>
            <a:r>
              <a:rPr lang="en-US" dirty="0" smtClean="0"/>
              <a:t>Voltage Rated Rubber Gloves</a:t>
            </a:r>
          </a:p>
          <a:p>
            <a:pPr lvl="1">
              <a:buClrTx/>
              <a:buFont typeface="Arial" panose="020B0604020202020204" pitchFamily="34" charset="0"/>
              <a:buChar char="•"/>
            </a:pPr>
            <a:endParaRPr lang="en-US" dirty="0" smtClean="0"/>
          </a:p>
          <a:p>
            <a:pPr marL="0" indent="0">
              <a:buNone/>
            </a:pPr>
            <a:endParaRPr lang="en-US" dirty="0" smtClean="0"/>
          </a:p>
          <a:p>
            <a:pPr marL="0" indent="0">
              <a:buClrTx/>
              <a:buNone/>
            </a:pPr>
            <a:endParaRPr lang="en-US" dirty="0" smtClean="0"/>
          </a:p>
          <a:p>
            <a:pPr lvl="1"/>
            <a:endParaRPr lang="en-US" dirty="0" smtClean="0"/>
          </a:p>
          <a:p>
            <a:endParaRPr lang="en-US" dirty="0"/>
          </a:p>
        </p:txBody>
      </p:sp>
      <p:pic>
        <p:nvPicPr>
          <p:cNvPr id="5"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1865" y="1447800"/>
            <a:ext cx="1288362" cy="1371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descr="Image result for 3m earmuff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4901" y="1447800"/>
            <a:ext cx="1371600" cy="1371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2" descr="Image result for anti impact glov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3800" y="2895600"/>
            <a:ext cx="1348034"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30858" y="2797233"/>
            <a:ext cx="1503541"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j030284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43800" y="3962400"/>
            <a:ext cx="1376249"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2" descr="Image result for high vis vest Ansi 2">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54901" y="3779520"/>
            <a:ext cx="1097280" cy="10972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Picture 8" descr="slide123_thumb"/>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a:xfrm>
            <a:off x="7494361" y="4936375"/>
            <a:ext cx="1513575" cy="128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2" descr="http://www.homedepot.com/catalog/productImages/1000/27/2763781d-d637-49dd-972a-fd1962f73b99_1000.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215029" y="4936375"/>
            <a:ext cx="1280160" cy="128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 name="Slide 5.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843067" y="0"/>
            <a:ext cx="274320" cy="274320"/>
          </a:xfrm>
          <a:prstGeom prst="rect">
            <a:avLst/>
          </a:prstGeom>
        </p:spPr>
      </p:pic>
    </p:spTree>
    <p:extLst>
      <p:ext uri="{BB962C8B-B14F-4D97-AF65-F5344CB8AC3E}">
        <p14:creationId xmlns:p14="http://schemas.microsoft.com/office/powerpoint/2010/main" val="20437208"/>
      </p:ext>
    </p:extLst>
  </p:cSld>
  <p:clrMapOvr>
    <a:masterClrMapping/>
  </p:clrMapOvr>
  <p:transition spd="med" advClick="0" advTm="5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 presetClass="mediacall" presetSubtype="0" fill="hold" nodeType="afterEffect">
                                  <p:stCondLst>
                                    <p:cond delay="0"/>
                                  </p:stCondLst>
                                  <p:childTnLst>
                                    <p:cmd type="call" cmd="playFrom(0.0)">
                                      <p:cBhvr>
                                        <p:cTn id="11" dur="52936"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2" fill="hold" display="0">
                  <p:stCondLst>
                    <p:cond delay="indefinite"/>
                  </p:stCondLst>
                  <p:endCondLst>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304800" y="1371601"/>
            <a:ext cx="6348089" cy="2895600"/>
          </a:xfrm>
        </p:spPr>
        <p:txBody>
          <a:bodyPr>
            <a:normAutofit/>
          </a:bodyPr>
          <a:lstStyle/>
          <a:p>
            <a:pPr marL="0" indent="0">
              <a:buClrTx/>
              <a:buNone/>
            </a:pPr>
            <a:r>
              <a:rPr lang="en-US" sz="2400" b="1" dirty="0" smtClean="0"/>
              <a:t>Confined Space Entry</a:t>
            </a:r>
          </a:p>
          <a:p>
            <a:pPr lvl="1">
              <a:buClrTx/>
              <a:buFont typeface="Arial" panose="020B0604020202020204" pitchFamily="34" charset="0"/>
              <a:buChar char="•"/>
            </a:pPr>
            <a:r>
              <a:rPr lang="en-US" sz="2000" dirty="0" smtClean="0"/>
              <a:t>The Contractor may encounter or create confined spaces during the course of the work.</a:t>
            </a:r>
          </a:p>
          <a:p>
            <a:pPr lvl="1">
              <a:buClrTx/>
              <a:buFont typeface="Arial" panose="020B0604020202020204" pitchFamily="34" charset="0"/>
              <a:buChar char="•"/>
            </a:pPr>
            <a:r>
              <a:rPr lang="en-US" sz="2000" dirty="0" smtClean="0"/>
              <a:t>Workers shall be able to identify a confined space.</a:t>
            </a:r>
          </a:p>
          <a:p>
            <a:pPr lvl="1">
              <a:buClrTx/>
              <a:buFont typeface="Arial" panose="020B0604020202020204" pitchFamily="34" charset="0"/>
              <a:buChar char="•"/>
            </a:pPr>
            <a:r>
              <a:rPr lang="en-US" sz="2000" dirty="0" smtClean="0"/>
              <a:t>Entry into a confined space will be completed using either a Contractor supplied program or utilizing the HBPW entry program.</a:t>
            </a:r>
          </a:p>
          <a:p>
            <a:endParaRPr lang="en-US" dirty="0" smtClean="0"/>
          </a:p>
          <a:p>
            <a:pPr lvl="1"/>
            <a:endParaRPr lang="en-US" dirty="0"/>
          </a:p>
        </p:txBody>
      </p:sp>
      <p:pic>
        <p:nvPicPr>
          <p:cNvPr id="4098" name="Picture 2" descr="\\bpwintranet.com\Business Services\Photos\Contractor Safety\Confined Spac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5608" r="13218" b="18196"/>
          <a:stretch/>
        </p:blipFill>
        <p:spPr bwMode="auto">
          <a:xfrm>
            <a:off x="7239000" y="3505200"/>
            <a:ext cx="1416026" cy="192024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4099" name="Picture 3" descr="\\bpwintranet.com\Business Services\Photos\Contractor Safety\3rd Floor Eva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52889" y="609600"/>
            <a:ext cx="1507331" cy="267969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873" t="8439" r="28923" b="4604"/>
          <a:stretch/>
        </p:blipFill>
        <p:spPr bwMode="auto">
          <a:xfrm>
            <a:off x="2981787" y="4114800"/>
            <a:ext cx="1808826" cy="23474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1692" t="6161" r="9618" b="8134"/>
          <a:stretch/>
        </p:blipFill>
        <p:spPr bwMode="auto">
          <a:xfrm>
            <a:off x="304800" y="4267200"/>
            <a:ext cx="2610036" cy="177671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rotWithShape="1">
          <a:blip r:embed="rId8" cstate="print">
            <a:extLst>
              <a:ext uri="{28A0092B-C50C-407E-A947-70E740481C1C}">
                <a14:useLocalDpi xmlns:a14="http://schemas.microsoft.com/office/drawing/2010/main" val="0"/>
              </a:ext>
            </a:extLst>
          </a:blip>
          <a:srcRect l="13464" t="10881" r="14049"/>
          <a:stretch/>
        </p:blipFill>
        <p:spPr>
          <a:xfrm>
            <a:off x="5028140" y="4374104"/>
            <a:ext cx="1983320" cy="1828800"/>
          </a:xfrm>
          <a:prstGeom prst="rect">
            <a:avLst/>
          </a:prstGeom>
          <a:ln>
            <a:noFill/>
          </a:ln>
          <a:effectLst>
            <a:softEdge rad="112500"/>
          </a:effectLst>
        </p:spPr>
      </p:pic>
      <p:pic>
        <p:nvPicPr>
          <p:cNvPr id="5" name="Slide 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869680" y="1151"/>
            <a:ext cx="274320" cy="274320"/>
          </a:xfrm>
          <a:prstGeom prst="rect">
            <a:avLst/>
          </a:prstGeom>
        </p:spPr>
      </p:pic>
    </p:spTree>
    <p:extLst>
      <p:ext uri="{BB962C8B-B14F-4D97-AF65-F5344CB8AC3E}">
        <p14:creationId xmlns:p14="http://schemas.microsoft.com/office/powerpoint/2010/main" val="1184050989"/>
      </p:ext>
    </p:extLst>
  </p:cSld>
  <p:clrMapOvr>
    <a:masterClrMapping/>
  </p:clrMapOvr>
  <mc:AlternateContent xmlns:mc="http://schemas.openxmlformats.org/markup-compatibility/2006" xmlns:p14="http://schemas.microsoft.com/office/powerpoint/2010/main">
    <mc:Choice Requires="p14">
      <p:transition spd="slow" p14:dur="2000" advClick="0" advTm="66000"/>
    </mc:Choice>
    <mc:Fallback xmlns="">
      <p:transition spd="slow" advClick="0" advTm="6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34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pic>
        <p:nvPicPr>
          <p:cNvPr id="4"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bwMode="auto">
          <a:xfrm>
            <a:off x="6705600" y="2438400"/>
            <a:ext cx="2286000" cy="4214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04800" y="1219199"/>
            <a:ext cx="6172200" cy="4278094"/>
          </a:xfrm>
          <a:prstGeom prst="rect">
            <a:avLst/>
          </a:prstGeom>
        </p:spPr>
        <p:txBody>
          <a:bodyPr wrap="square">
            <a:spAutoFit/>
          </a:bodyPr>
          <a:lstStyle/>
          <a:p>
            <a:r>
              <a:rPr lang="en-US" sz="2600" b="1" dirty="0" smtClean="0"/>
              <a:t>Hot </a:t>
            </a:r>
            <a:r>
              <a:rPr lang="en-US" sz="2600" b="1" dirty="0"/>
              <a:t>Work </a:t>
            </a:r>
            <a:r>
              <a:rPr lang="en-US" sz="2600" b="1" dirty="0" smtClean="0"/>
              <a:t>(welding</a:t>
            </a:r>
            <a:r>
              <a:rPr lang="en-US" sz="2600" b="1" dirty="0"/>
              <a:t>, cutting, </a:t>
            </a:r>
            <a:r>
              <a:rPr lang="en-US" sz="2600" b="1" dirty="0" smtClean="0"/>
              <a:t>grinding, etc.)</a:t>
            </a:r>
            <a:endParaRPr lang="en-US" sz="2600" b="1" dirty="0"/>
          </a:p>
          <a:p>
            <a:pPr marL="800100" lvl="1" indent="-342900">
              <a:buFont typeface="Arial" panose="020B0604020202020204" pitchFamily="34" charset="0"/>
              <a:buChar char="•"/>
            </a:pPr>
            <a:r>
              <a:rPr lang="en-US" sz="2000" dirty="0"/>
              <a:t>BPW Hot Work Permit must be </a:t>
            </a:r>
            <a:r>
              <a:rPr lang="en-US" sz="2000" dirty="0" smtClean="0"/>
              <a:t>completed</a:t>
            </a:r>
          </a:p>
          <a:p>
            <a:r>
              <a:rPr lang="en-US" sz="2600" b="1" dirty="0"/>
              <a:t>Lockout/</a:t>
            </a:r>
            <a:r>
              <a:rPr lang="en-US" sz="2600" b="1" dirty="0" err="1"/>
              <a:t>Tagout</a:t>
            </a:r>
            <a:endParaRPr lang="en-US" sz="2600" b="1" dirty="0"/>
          </a:p>
          <a:p>
            <a:pPr marL="803275" lvl="1" indent="-346075">
              <a:buClrTx/>
              <a:buFont typeface="Arial" panose="020B0604020202020204" pitchFamily="34" charset="0"/>
              <a:buChar char="•"/>
            </a:pPr>
            <a:r>
              <a:rPr lang="en-US" sz="2200" dirty="0"/>
              <a:t>Must follow </a:t>
            </a:r>
            <a:r>
              <a:rPr lang="en-US" sz="2200" dirty="0" smtClean="0"/>
              <a:t>HBPW </a:t>
            </a:r>
            <a:r>
              <a:rPr lang="en-US" sz="2200" dirty="0"/>
              <a:t>Program </a:t>
            </a:r>
          </a:p>
          <a:p>
            <a:pPr marL="803275" lvl="1" indent="-346075">
              <a:buClrTx/>
              <a:buFont typeface="Arial" panose="020B0604020202020204" pitchFamily="34" charset="0"/>
              <a:buChar char="•"/>
            </a:pPr>
            <a:r>
              <a:rPr lang="en-US" sz="2200" dirty="0"/>
              <a:t>Must coordinate with </a:t>
            </a:r>
            <a:r>
              <a:rPr lang="en-US" sz="2200" dirty="0" smtClean="0"/>
              <a:t>HBPW staff</a:t>
            </a:r>
          </a:p>
          <a:p>
            <a:r>
              <a:rPr lang="en-US" sz="2600" b="1" dirty="0" smtClean="0"/>
              <a:t>Elevated Work</a:t>
            </a:r>
            <a:endParaRPr lang="en-US" sz="2600" b="1" dirty="0"/>
          </a:p>
          <a:p>
            <a:pPr marL="803275" lvl="1" indent="-346075">
              <a:buClrTx/>
              <a:buFont typeface="Arial" panose="020B0604020202020204" pitchFamily="34" charset="0"/>
              <a:buChar char="•"/>
            </a:pPr>
            <a:r>
              <a:rPr lang="en-US" sz="2200" dirty="0"/>
              <a:t>Must follow </a:t>
            </a:r>
            <a:r>
              <a:rPr lang="en-US" sz="2200" dirty="0" smtClean="0"/>
              <a:t>MIOSHA regulations.</a:t>
            </a:r>
          </a:p>
          <a:p>
            <a:pPr marL="803275" lvl="1" indent="-346075">
              <a:buClrTx/>
              <a:buFont typeface="Arial" panose="020B0604020202020204" pitchFamily="34" charset="0"/>
              <a:buChar char="•"/>
            </a:pPr>
            <a:r>
              <a:rPr lang="en-US" sz="2200" dirty="0" smtClean="0"/>
              <a:t>Elevated work may be encountered from lift equipment, HBPW facilities and Contractor supplied work platforms.</a:t>
            </a:r>
            <a:endParaRPr lang="en-US" sz="2200" dirty="0"/>
          </a:p>
          <a:p>
            <a:pPr marL="803275" lvl="1" indent="-346075">
              <a:buClrTx/>
              <a:buFont typeface="Arial" panose="020B0604020202020204" pitchFamily="34" charset="0"/>
              <a:buChar char="•"/>
            </a:pPr>
            <a:r>
              <a:rPr lang="en-US" sz="2200" dirty="0" smtClean="0"/>
              <a:t>Contractor to supply all necessary PPE, fall protection, and fall arrest systems.</a:t>
            </a:r>
            <a:endParaRPr lang="en-US" dirty="0"/>
          </a:p>
        </p:txBody>
      </p:sp>
      <p:pic>
        <p:nvPicPr>
          <p:cNvPr id="2050" name="Picture 2" descr="\\bpwintranet.com\Business Services\Photos\Contractor Safety\Bleach Holding Tank.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38399" y="5511148"/>
            <a:ext cx="2275839" cy="128016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34200" y="457200"/>
            <a:ext cx="1603200" cy="1828800"/>
          </a:xfrm>
          <a:prstGeom prst="rect">
            <a:avLst/>
          </a:prstGeom>
          <a:ln>
            <a:noFill/>
          </a:ln>
          <a:effectLst>
            <a:softEdge rad="112500"/>
          </a:effectLst>
        </p:spPr>
      </p:pic>
      <p:pic>
        <p:nvPicPr>
          <p:cNvPr id="7" name="Slide 7.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851852" y="7189"/>
            <a:ext cx="274320" cy="274320"/>
          </a:xfrm>
          <a:prstGeom prst="rect">
            <a:avLst/>
          </a:prstGeom>
        </p:spPr>
      </p:pic>
    </p:spTree>
    <p:extLst>
      <p:ext uri="{BB962C8B-B14F-4D97-AF65-F5344CB8AC3E}">
        <p14:creationId xmlns:p14="http://schemas.microsoft.com/office/powerpoint/2010/main" val="535638939"/>
      </p:ext>
    </p:extLst>
  </p:cSld>
  <p:clrMapOvr>
    <a:masterClrMapping/>
  </p:clrMapOvr>
  <mc:AlternateContent xmlns:mc="http://schemas.openxmlformats.org/markup-compatibility/2006" xmlns:p14="http://schemas.microsoft.com/office/powerpoint/2010/main">
    <mc:Choice Requires="p14">
      <p:transition spd="slow" p14:dur="2000" advClick="0" advTm="77000"/>
    </mc:Choice>
    <mc:Fallback xmlns="">
      <p:transition spd="slow" advClick="0" advTm="77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81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457200" y="1219200"/>
            <a:ext cx="6019800" cy="4800600"/>
          </a:xfrm>
        </p:spPr>
        <p:txBody>
          <a:bodyPr>
            <a:normAutofit fontScale="85000" lnSpcReduction="10000"/>
          </a:bodyPr>
          <a:lstStyle/>
          <a:p>
            <a:pPr marL="0" indent="0">
              <a:buClrTx/>
              <a:buNone/>
            </a:pPr>
            <a:r>
              <a:rPr lang="en-US" sz="2600" b="1" dirty="0"/>
              <a:t>Arc Flash Compliance</a:t>
            </a:r>
          </a:p>
          <a:p>
            <a:pPr lvl="1">
              <a:buClrTx/>
              <a:buFont typeface="Arial" panose="020B0604020202020204" pitchFamily="34" charset="0"/>
              <a:buChar char="•"/>
            </a:pPr>
            <a:r>
              <a:rPr lang="en-US" sz="2200" b="1" dirty="0"/>
              <a:t>Notify </a:t>
            </a:r>
            <a:r>
              <a:rPr lang="en-US" sz="2200" b="1" dirty="0" smtClean="0"/>
              <a:t>HBPW contact </a:t>
            </a:r>
            <a:r>
              <a:rPr lang="en-US" sz="2200" b="1" i="1" dirty="0" smtClean="0"/>
              <a:t>before</a:t>
            </a:r>
            <a:r>
              <a:rPr lang="en-US" sz="2200" b="1" dirty="0" smtClean="0"/>
              <a:t> </a:t>
            </a:r>
            <a:r>
              <a:rPr lang="en-US" sz="2200" b="1" dirty="0"/>
              <a:t>opening any electrical </a:t>
            </a:r>
            <a:r>
              <a:rPr lang="en-US" sz="2200" b="1" dirty="0" smtClean="0"/>
              <a:t>panel.</a:t>
            </a:r>
            <a:endParaRPr lang="en-US" sz="2200" b="1" dirty="0"/>
          </a:p>
          <a:p>
            <a:pPr lvl="1">
              <a:buClrTx/>
              <a:buFont typeface="Arial" panose="020B0604020202020204" pitchFamily="34" charset="0"/>
              <a:buChar char="•"/>
            </a:pPr>
            <a:endParaRPr lang="en-US" sz="2000" dirty="0"/>
          </a:p>
          <a:p>
            <a:pPr marL="0" indent="0">
              <a:buClrTx/>
              <a:buNone/>
            </a:pPr>
            <a:r>
              <a:rPr lang="en-US" sz="2600" b="1" dirty="0" smtClean="0"/>
              <a:t>Lead Paint</a:t>
            </a:r>
            <a:endParaRPr lang="en-US" sz="2600" b="1" dirty="0"/>
          </a:p>
          <a:p>
            <a:pPr lvl="1">
              <a:buClrTx/>
              <a:buFont typeface="Arial" panose="020B0604020202020204" pitchFamily="34" charset="0"/>
              <a:buChar char="•"/>
            </a:pPr>
            <a:r>
              <a:rPr lang="en-US" sz="2200" b="1" dirty="0" smtClean="0"/>
              <a:t>As a historic government charter utility, the HBPW has operated facilities for over </a:t>
            </a:r>
            <a:r>
              <a:rPr lang="en-US" sz="2200" b="1" dirty="0" smtClean="0">
                <a:solidFill>
                  <a:srgbClr val="FF0000"/>
                </a:solidFill>
              </a:rPr>
              <a:t>115 </a:t>
            </a:r>
            <a:r>
              <a:rPr lang="en-US" sz="2200" b="1" dirty="0" smtClean="0"/>
              <a:t>years. Lead paint has been used and removed at various locations.  Your HBPW Representative will be able to provide a facility history of lead paint.</a:t>
            </a:r>
          </a:p>
          <a:p>
            <a:pPr marL="457200" lvl="1" indent="-457200">
              <a:buClrTx/>
              <a:buNone/>
            </a:pPr>
            <a:endParaRPr lang="en-US" sz="2000" dirty="0"/>
          </a:p>
          <a:p>
            <a:pPr marL="457200" lvl="1" indent="-457200">
              <a:buClrTx/>
              <a:buNone/>
            </a:pPr>
            <a:r>
              <a:rPr lang="en-US" sz="2600" b="1" dirty="0" smtClean="0"/>
              <a:t>Asbestos</a:t>
            </a:r>
          </a:p>
          <a:p>
            <a:pPr marL="746125" lvl="2" indent="-284163">
              <a:buClrTx/>
              <a:buFont typeface="Arial" panose="020B0604020202020204" pitchFamily="34" charset="0"/>
              <a:buChar char="•"/>
            </a:pPr>
            <a:r>
              <a:rPr lang="en-US" sz="2200" b="1" dirty="0" smtClean="0"/>
              <a:t>Work has been completed to remove all known areas of asbestos from HBPW facilities, however, any areas of concern encountered should be brought to the attention of HBPW staff.</a:t>
            </a:r>
          </a:p>
          <a:p>
            <a:pPr lvl="1"/>
            <a:endParaRPr lang="en-US" dirty="0"/>
          </a:p>
          <a:p>
            <a:pPr marL="274320" lvl="1" indent="0">
              <a:buNone/>
            </a:pPr>
            <a:endParaRPr lang="en-US" dirty="0"/>
          </a:p>
          <a:p>
            <a:pPr lvl="1"/>
            <a:endParaRPr lang="en-US" dirty="0"/>
          </a:p>
          <a:p>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95242" y="1752600"/>
            <a:ext cx="2238125" cy="1905000"/>
          </a:xfrm>
          <a:prstGeom prst="rect">
            <a:avLst/>
          </a:prstGeom>
          <a:effectLst>
            <a:softEdge rad="63500"/>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38278" y="4038600"/>
            <a:ext cx="2565749" cy="1920240"/>
          </a:xfrm>
          <a:prstGeom prst="rect">
            <a:avLst/>
          </a:prstGeom>
          <a:ln>
            <a:noFill/>
          </a:ln>
          <a:effectLst>
            <a:softEdge rad="112500"/>
          </a:effectLst>
        </p:spPr>
      </p:pic>
      <p:pic>
        <p:nvPicPr>
          <p:cNvPr id="6" name="Slide 8.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869680" y="0"/>
            <a:ext cx="274320" cy="274320"/>
          </a:xfrm>
          <a:prstGeom prst="rect">
            <a:avLst/>
          </a:prstGeom>
        </p:spPr>
      </p:pic>
    </p:spTree>
    <p:extLst>
      <p:ext uri="{BB962C8B-B14F-4D97-AF65-F5344CB8AC3E}">
        <p14:creationId xmlns:p14="http://schemas.microsoft.com/office/powerpoint/2010/main" val="3402965299"/>
      </p:ext>
    </p:extLst>
  </p:cSld>
  <p:clrMapOvr>
    <a:masterClrMapping/>
  </p:clrMapOvr>
  <mc:AlternateContent xmlns:mc="http://schemas.openxmlformats.org/markup-compatibility/2006" xmlns:p14="http://schemas.microsoft.com/office/powerpoint/2010/main">
    <mc:Choice Requires="p14">
      <p:transition spd="slow" p14:dur="2000" advClick="0" advTm="144000"/>
    </mc:Choice>
    <mc:Fallback xmlns="">
      <p:transition spd="slow" advClick="0" advTm="14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29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457200" y="1447800"/>
            <a:ext cx="6019800" cy="4800600"/>
          </a:xfrm>
        </p:spPr>
        <p:txBody>
          <a:bodyPr>
            <a:normAutofit fontScale="85000" lnSpcReduction="10000"/>
          </a:bodyPr>
          <a:lstStyle/>
          <a:p>
            <a:pPr marL="0" indent="0">
              <a:buClrTx/>
              <a:buNone/>
            </a:pPr>
            <a:r>
              <a:rPr lang="en-US" sz="2600" b="1" dirty="0" smtClean="0"/>
              <a:t>Excavation</a:t>
            </a:r>
            <a:endParaRPr lang="en-US" sz="2600" b="1" dirty="0"/>
          </a:p>
          <a:p>
            <a:pPr lvl="1">
              <a:buClrTx/>
              <a:buFont typeface="Arial" panose="020B0604020202020204" pitchFamily="34" charset="0"/>
              <a:buChar char="•"/>
            </a:pPr>
            <a:r>
              <a:rPr lang="en-US" sz="2200" b="1" dirty="0" smtClean="0"/>
              <a:t>Excavations shall comply with MIOSHA rules.</a:t>
            </a:r>
          </a:p>
          <a:p>
            <a:pPr lvl="1">
              <a:buClrTx/>
              <a:buFont typeface="Arial" panose="020B0604020202020204" pitchFamily="34" charset="0"/>
              <a:buChar char="•"/>
            </a:pPr>
            <a:r>
              <a:rPr lang="en-US" sz="2200" b="1" dirty="0" smtClean="0"/>
              <a:t>MISSDIG shall be completed by the Contractor with a positive response before excavation starts.</a:t>
            </a:r>
          </a:p>
          <a:p>
            <a:pPr lvl="1">
              <a:buClrTx/>
              <a:buFont typeface="Arial" panose="020B0604020202020204" pitchFamily="34" charset="0"/>
              <a:buChar char="•"/>
            </a:pPr>
            <a:r>
              <a:rPr lang="en-US" sz="2200" b="1" dirty="0" smtClean="0"/>
              <a:t>Excavation in the ROW will require a Street Cut Permit obtained by the Contractor from the City of Holland Transportation Department</a:t>
            </a:r>
          </a:p>
          <a:p>
            <a:pPr marL="0" indent="0">
              <a:buClrTx/>
              <a:buNone/>
            </a:pPr>
            <a:r>
              <a:rPr lang="en-US" sz="2600" b="1" dirty="0" smtClean="0"/>
              <a:t>Traffic</a:t>
            </a:r>
          </a:p>
          <a:p>
            <a:pPr lvl="1">
              <a:buClrTx/>
              <a:buFont typeface="Arial" panose="020B0604020202020204" pitchFamily="34" charset="0"/>
              <a:buChar char="•"/>
            </a:pPr>
            <a:r>
              <a:rPr lang="en-US" sz="2200" b="1" dirty="0" smtClean="0"/>
              <a:t>Traffic Control shall be supplied by the Contractor.</a:t>
            </a:r>
            <a:endParaRPr lang="en-US" sz="2200" b="1" dirty="0"/>
          </a:p>
          <a:p>
            <a:pPr lvl="1">
              <a:buClrTx/>
              <a:buFont typeface="Arial" panose="020B0604020202020204" pitchFamily="34" charset="0"/>
              <a:buChar char="•"/>
            </a:pPr>
            <a:r>
              <a:rPr lang="en-US" sz="2200" b="1" dirty="0" smtClean="0"/>
              <a:t>Traffic Control shall follow the latest edition of MUTCD guidelines.</a:t>
            </a:r>
          </a:p>
          <a:p>
            <a:pPr lvl="1">
              <a:buClrTx/>
              <a:buFont typeface="Arial" panose="020B0604020202020204" pitchFamily="34" charset="0"/>
              <a:buChar char="•"/>
            </a:pPr>
            <a:r>
              <a:rPr lang="en-US" sz="2200" b="1" dirty="0" smtClean="0"/>
              <a:t>Traffic Control in place for over 4 hours will require a plan submittal and approval of City of Holland Transportation Department.</a:t>
            </a:r>
          </a:p>
          <a:p>
            <a:pPr lvl="1">
              <a:buClrTx/>
              <a:buFont typeface="Arial" panose="020B0604020202020204" pitchFamily="34" charset="0"/>
              <a:buChar char="•"/>
            </a:pPr>
            <a:r>
              <a:rPr lang="en-US" sz="2200" b="1" dirty="0" smtClean="0"/>
              <a:t>City of Holland Transportation (616)928-2400</a:t>
            </a:r>
            <a:endParaRPr lang="en-US" sz="2200" b="1" dirty="0"/>
          </a:p>
          <a:p>
            <a:pPr lvl="1"/>
            <a:endParaRPr lang="en-US" dirty="0"/>
          </a:p>
          <a:p>
            <a:pPr marL="274320" lvl="1" indent="0">
              <a:buNone/>
            </a:pPr>
            <a:endParaRPr lang="en-US" dirty="0"/>
          </a:p>
          <a:p>
            <a:pPr lvl="1"/>
            <a:endParaRPr lang="en-US" dirty="0"/>
          </a:p>
          <a:p>
            <a:endParaRPr lang="en-US" dirty="0"/>
          </a:p>
        </p:txBody>
      </p:sp>
      <p:pic>
        <p:nvPicPr>
          <p:cNvPr id="3074" name="Picture 2" descr="C:\Users\trujillo\Pictures\MUTC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98335" y="5047632"/>
            <a:ext cx="1273197" cy="16459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307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860" t="6896" r="11429" b="10237"/>
          <a:stretch/>
        </p:blipFill>
        <p:spPr bwMode="auto">
          <a:xfrm>
            <a:off x="6626044" y="1676400"/>
            <a:ext cx="2303252" cy="15872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rotWithShape="1">
          <a:blip r:embed="rId6" cstate="print">
            <a:extLst>
              <a:ext uri="{28A0092B-C50C-407E-A947-70E740481C1C}">
                <a14:useLocalDpi xmlns:a14="http://schemas.microsoft.com/office/drawing/2010/main" val="0"/>
              </a:ext>
            </a:extLst>
          </a:blip>
          <a:srcRect l="12480" t="2868" r="24817" b="-1"/>
          <a:stretch/>
        </p:blipFill>
        <p:spPr>
          <a:xfrm rot="5400000">
            <a:off x="7048054" y="3315146"/>
            <a:ext cx="1783972" cy="1554480"/>
          </a:xfrm>
          <a:prstGeom prst="rect">
            <a:avLst/>
          </a:prstGeom>
          <a:ln>
            <a:noFill/>
          </a:ln>
          <a:effectLst>
            <a:softEdge rad="112500"/>
          </a:effectLst>
        </p:spPr>
      </p:pic>
      <p:pic>
        <p:nvPicPr>
          <p:cNvPr id="6" name="Slide 9.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808720" y="7189"/>
            <a:ext cx="274320" cy="274320"/>
          </a:xfrm>
          <a:prstGeom prst="rect">
            <a:avLst/>
          </a:prstGeom>
        </p:spPr>
      </p:pic>
    </p:spTree>
    <p:extLst>
      <p:ext uri="{BB962C8B-B14F-4D97-AF65-F5344CB8AC3E}">
        <p14:creationId xmlns:p14="http://schemas.microsoft.com/office/powerpoint/2010/main" val="1262542710"/>
      </p:ext>
    </p:extLst>
  </p:cSld>
  <p:clrMapOvr>
    <a:masterClrMapping/>
  </p:clrMapOvr>
  <mc:AlternateContent xmlns:mc="http://schemas.openxmlformats.org/markup-compatibility/2006" xmlns:p14="http://schemas.microsoft.com/office/powerpoint/2010/main">
    <mc:Choice Requires="p14">
      <p:transition spd="slow" p14:dur="2000" advClick="0" advTm="124000"/>
    </mc:Choice>
    <mc:Fallback xmlns="">
      <p:transition spd="slow" advClick="0" advTm="12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63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287E0FFFCCF149B1C578A08EF712D5" ma:contentTypeVersion="0" ma:contentTypeDescription="Create a new document." ma:contentTypeScope="" ma:versionID="30f64e379fb5911dfadc47cb79b3572f">
  <xsd:schema xmlns:xsd="http://www.w3.org/2001/XMLSchema" xmlns:xs="http://www.w3.org/2001/XMLSchema" xmlns:p="http://schemas.microsoft.com/office/2006/metadata/properties" targetNamespace="http://schemas.microsoft.com/office/2006/metadata/properties" ma:root="true" ma:fieldsID="711b5f35d88f7f6ebfe284b0f73f439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CF5614F-2DBF-4B6D-8A70-A143A487FF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28AF9AD-3E69-4CCB-83C5-349601262D36}">
  <ds:schemaRefs>
    <ds:schemaRef ds:uri="http://schemas.microsoft.com/sharepoint/v3/contenttype/forms"/>
  </ds:schemaRefs>
</ds:datastoreItem>
</file>

<file path=customXml/itemProps3.xml><?xml version="1.0" encoding="utf-8"?>
<ds:datastoreItem xmlns:ds="http://schemas.openxmlformats.org/officeDocument/2006/customXml" ds:itemID="{71F2F745-D436-406D-9421-22DA80B2160C}">
  <ds:schemaRefs>
    <ds:schemaRef ds:uri="http://purl.org/dc/dcmitype/"/>
    <ds:schemaRef ds:uri="http://purl.org/dc/terms/"/>
    <ds:schemaRef ds:uri="http://www.w3.org/XML/1998/namespac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Trek</Template>
  <TotalTime>3292</TotalTime>
  <Words>690</Words>
  <Application>Microsoft Office PowerPoint</Application>
  <PresentationFormat>On-screen Show (4:3)</PresentationFormat>
  <Paragraphs>108</Paragraphs>
  <Slides>10</Slides>
  <Notes>5</Notes>
  <HiddenSlides>0</HiddenSlides>
  <MMClips>9</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Arial Rounded MT Bold</vt:lpstr>
      <vt:lpstr>Calibri</vt:lpstr>
      <vt:lpstr>Franklin Gothic Book</vt:lpstr>
      <vt:lpstr>Franklin Gothic Medium</vt:lpstr>
      <vt:lpstr>Wingdings 2</vt:lpstr>
      <vt:lpstr>Trek</vt:lpstr>
      <vt:lpstr>Contractor Safety Orientation</vt:lpstr>
      <vt:lpstr>WELCOME</vt:lpstr>
      <vt:lpstr>Administrative</vt:lpstr>
      <vt:lpstr>PowerPoint Presentation</vt:lpstr>
      <vt:lpstr>Contractor Safety</vt:lpstr>
      <vt:lpstr>Contractor Safety</vt:lpstr>
      <vt:lpstr>Contractor Safety</vt:lpstr>
      <vt:lpstr>Contractor Safety</vt:lpstr>
      <vt:lpstr>Contractor Safety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Bethany Meza &amp; Andrew Reynolds</dc:creator>
  <cp:lastModifiedBy>Koelsch, Jeffrey</cp:lastModifiedBy>
  <cp:revision>134</cp:revision>
  <cp:lastPrinted>2014-10-16T13:58:31Z</cp:lastPrinted>
  <dcterms:created xsi:type="dcterms:W3CDTF">2014-10-15T11:01:06Z</dcterms:created>
  <dcterms:modified xsi:type="dcterms:W3CDTF">2022-05-10T13:56:53Z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0x010100FB287E0FFFCCF149B1C578A08EF712D5</vt:lpwstr>
  </property>
</Properties>
</file>